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8"/>
  </p:notesMasterIdLst>
  <p:sldIdLst>
    <p:sldId id="256" r:id="rId2"/>
    <p:sldId id="257" r:id="rId3"/>
    <p:sldId id="258" r:id="rId4"/>
    <p:sldId id="260" r:id="rId5"/>
    <p:sldId id="264" r:id="rId6"/>
    <p:sldId id="267" r:id="rId7"/>
    <p:sldId id="265" r:id="rId8"/>
    <p:sldId id="259" r:id="rId9"/>
    <p:sldId id="261" r:id="rId10"/>
    <p:sldId id="262" r:id="rId11"/>
    <p:sldId id="263" r:id="rId12"/>
    <p:sldId id="266"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92" r:id="rId30"/>
    <p:sldId id="286" r:id="rId31"/>
    <p:sldId id="287" r:id="rId32"/>
    <p:sldId id="288" r:id="rId33"/>
    <p:sldId id="293"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73" autoAdjust="0"/>
  </p:normalViewPr>
  <p:slideViewPr>
    <p:cSldViewPr snapToGrid="0">
      <p:cViewPr varScale="1">
        <p:scale>
          <a:sx n="73" d="100"/>
          <a:sy n="73" d="100"/>
        </p:scale>
        <p:origin x="606"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28DB4-2A1E-4F30-ADF5-B0970FF4BDB1}" type="datetimeFigureOut">
              <a:rPr lang="zh-CN" altLang="en-US" smtClean="0"/>
              <a:t>2020/10/25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0A7AC-892B-4DB1-8087-4DE7B297FDF6}" type="slidenum">
              <a:rPr lang="zh-CN" altLang="en-US" smtClean="0"/>
              <a:t>‹#›</a:t>
            </a:fld>
            <a:endParaRPr lang="zh-CN" altLang="en-US"/>
          </a:p>
        </p:txBody>
      </p:sp>
    </p:spTree>
    <p:extLst>
      <p:ext uri="{BB962C8B-B14F-4D97-AF65-F5344CB8AC3E}">
        <p14:creationId xmlns:p14="http://schemas.microsoft.com/office/powerpoint/2010/main" val="884276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自从</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出来以后，</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便开始在</a:t>
            </a:r>
            <a:r>
              <a:rPr lang="en-US" altLang="zh-CN" b="0" i="0" dirty="0">
                <a:solidFill>
                  <a:srgbClr val="000000"/>
                </a:solidFill>
                <a:effectLst/>
                <a:latin typeface="PingFangSC-Regular"/>
              </a:rPr>
              <a:t>NLP</a:t>
            </a:r>
            <a:r>
              <a:rPr lang="zh-CN" altLang="en-US" b="0" i="0" dirty="0">
                <a:solidFill>
                  <a:srgbClr val="000000"/>
                </a:solidFill>
                <a:effectLst/>
                <a:latin typeface="PingFangSC-Regular"/>
              </a:rPr>
              <a:t>领域一统江湖。而</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在</a:t>
            </a:r>
            <a:r>
              <a:rPr lang="en-US" altLang="zh-CN" b="0" i="0" dirty="0">
                <a:solidFill>
                  <a:srgbClr val="000000"/>
                </a:solidFill>
                <a:effectLst/>
                <a:latin typeface="PingFangSC-Regular"/>
              </a:rPr>
              <a:t>CV</a:t>
            </a:r>
            <a:r>
              <a:rPr lang="zh-CN" altLang="en-US" b="0" i="0" dirty="0">
                <a:solidFill>
                  <a:srgbClr val="000000"/>
                </a:solidFill>
                <a:effectLst/>
                <a:latin typeface="PingFangSC-Regular"/>
              </a:rPr>
              <a:t>领域反响平平，一度认为不适合</a:t>
            </a:r>
            <a:r>
              <a:rPr lang="en-US" altLang="zh-CN" b="0" i="0" dirty="0">
                <a:solidFill>
                  <a:srgbClr val="000000"/>
                </a:solidFill>
                <a:effectLst/>
                <a:latin typeface="PingFangSC-Regular"/>
              </a:rPr>
              <a:t>CV</a:t>
            </a:r>
            <a:r>
              <a:rPr lang="zh-CN" altLang="en-US" b="0" i="0" dirty="0">
                <a:solidFill>
                  <a:srgbClr val="000000"/>
                </a:solidFill>
                <a:effectLst/>
                <a:latin typeface="PingFangSC-Regular"/>
              </a:rPr>
              <a:t>领域，直到最近计算机视觉领域出来几篇</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文章，性能直逼</a:t>
            </a:r>
            <a:r>
              <a:rPr lang="en-US" altLang="zh-CN" b="0" i="0" dirty="0">
                <a:solidFill>
                  <a:srgbClr val="000000"/>
                </a:solidFill>
                <a:effectLst/>
                <a:latin typeface="PingFangSC-Regular"/>
              </a:rPr>
              <a:t>CNN</a:t>
            </a:r>
            <a:r>
              <a:rPr lang="zh-CN" altLang="en-US" b="0" i="0" dirty="0">
                <a:solidFill>
                  <a:srgbClr val="000000"/>
                </a:solidFill>
                <a:effectLst/>
                <a:latin typeface="PingFangSC-Regular"/>
              </a:rPr>
              <a:t>的</a:t>
            </a:r>
            <a:r>
              <a:rPr lang="en-US" altLang="zh-CN" b="0" i="0" dirty="0">
                <a:solidFill>
                  <a:srgbClr val="000000"/>
                </a:solidFill>
                <a:effectLst/>
                <a:latin typeface="PingFangSC-Regular"/>
              </a:rPr>
              <a:t>SOTA</a:t>
            </a:r>
            <a:r>
              <a:rPr lang="zh-CN" altLang="en-US" b="0" i="0" dirty="0">
                <a:solidFill>
                  <a:srgbClr val="000000"/>
                </a:solidFill>
                <a:effectLst/>
                <a:latin typeface="PingFangSC-Regular"/>
              </a:rPr>
              <a:t>，给予了计算机视觉领域新的想象空间。首先简略回顾一下</a:t>
            </a:r>
            <a:r>
              <a:rPr lang="en-US" altLang="zh-CN" b="1" i="0" dirty="0">
                <a:solidFill>
                  <a:srgbClr val="000000"/>
                </a:solidFill>
                <a:effectLst/>
                <a:latin typeface="PingFangSC-Regular"/>
              </a:rPr>
              <a:t>Transformer</a:t>
            </a:r>
            <a:r>
              <a:rPr lang="zh-CN" altLang="en-US" b="0" i="0" dirty="0">
                <a:solidFill>
                  <a:srgbClr val="000000"/>
                </a:solidFill>
                <a:effectLst/>
                <a:latin typeface="PingFangSC-Regular"/>
              </a:rPr>
              <a:t>，然后介绍最近几篇计算机视觉领域的</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文章，其中</a:t>
            </a:r>
            <a:r>
              <a:rPr lang="en-US" altLang="zh-CN" b="1" i="0" dirty="0" err="1">
                <a:solidFill>
                  <a:srgbClr val="000000"/>
                </a:solidFill>
                <a:effectLst/>
                <a:latin typeface="PingFangSC-Regular"/>
              </a:rPr>
              <a:t>ViT</a:t>
            </a:r>
            <a:r>
              <a:rPr lang="zh-CN" altLang="en-US" b="0" i="0" dirty="0">
                <a:solidFill>
                  <a:srgbClr val="000000"/>
                </a:solidFill>
                <a:effectLst/>
                <a:latin typeface="PingFangSC-Regular"/>
              </a:rPr>
              <a:t>用于图像分类，</a:t>
            </a:r>
            <a:r>
              <a:rPr lang="en-US" altLang="zh-CN" b="1" i="0" dirty="0">
                <a:solidFill>
                  <a:srgbClr val="000000"/>
                </a:solidFill>
                <a:effectLst/>
                <a:latin typeface="PingFangSC-Regular"/>
              </a:rPr>
              <a:t>DETR</a:t>
            </a:r>
            <a:r>
              <a:rPr lang="zh-CN" altLang="en-US" b="0" i="0" dirty="0">
                <a:solidFill>
                  <a:srgbClr val="000000"/>
                </a:solidFill>
                <a:effectLst/>
                <a:latin typeface="PingFangSC-Regular"/>
              </a:rPr>
              <a:t>和</a:t>
            </a:r>
            <a:r>
              <a:rPr lang="en-US" altLang="zh-CN" b="1" i="0" dirty="0">
                <a:solidFill>
                  <a:srgbClr val="000000"/>
                </a:solidFill>
                <a:effectLst/>
                <a:latin typeface="PingFangSC-Regular"/>
              </a:rPr>
              <a:t>Deformable DETR</a:t>
            </a:r>
            <a:r>
              <a:rPr lang="zh-CN" altLang="en-US" b="0" i="0" dirty="0">
                <a:solidFill>
                  <a:srgbClr val="000000"/>
                </a:solidFill>
                <a:effectLst/>
                <a:latin typeface="PingFangSC-Regular"/>
              </a:rPr>
              <a:t>用于目标检测。从这几篇可以看出，</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在计算机视觉领域的范式已经初具雏形，可以大致概括为：</a:t>
            </a:r>
            <a:r>
              <a:rPr lang="en-US" altLang="zh-CN" b="1" i="0" dirty="0">
                <a:solidFill>
                  <a:srgbClr val="000000"/>
                </a:solidFill>
                <a:effectLst/>
                <a:latin typeface="PingFangSC-Regular"/>
              </a:rPr>
              <a:t>Embedding-&gt;Transformer-&gt;Head</a:t>
            </a: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2</a:t>
            </a:fld>
            <a:endParaRPr lang="zh-CN" altLang="en-US"/>
          </a:p>
        </p:txBody>
      </p:sp>
    </p:spTree>
    <p:extLst>
      <p:ext uri="{BB962C8B-B14F-4D97-AF65-F5344CB8AC3E}">
        <p14:creationId xmlns:p14="http://schemas.microsoft.com/office/powerpoint/2010/main" val="377449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首先我们了解一下如何使用向量来计算自注意力，然后来看它实怎样用矩阵来实现。</a:t>
            </a:r>
          </a:p>
          <a:p>
            <a:pPr algn="l"/>
            <a:r>
              <a:rPr lang="zh-CN" altLang="en-US" b="0" i="0" dirty="0">
                <a:solidFill>
                  <a:srgbClr val="C9C3B9"/>
                </a:solidFill>
                <a:effectLst/>
                <a:latin typeface="-apple-system"/>
              </a:rPr>
              <a:t>计算自注意力的第一步就是从每个编码器的输入向量（每个单词的词向量）中生成三个向量。也就是说对于每个单词，我们创造一个查询向量、一个键向量和一个值向量。这三个向量是通过词嵌入与三个权重矩阵后相乘创建的。</a:t>
            </a:r>
            <a:endParaRPr lang="en-US" altLang="zh-CN" b="0" i="0" dirty="0">
              <a:solidFill>
                <a:srgbClr val="C9C3B9"/>
              </a:solidFill>
              <a:effectLst/>
              <a:latin typeface="-apple-system"/>
            </a:endParaRPr>
          </a:p>
          <a:p>
            <a:pPr algn="l"/>
            <a:endParaRPr lang="zh-CN" altLang="en-US" b="0" i="0" dirty="0">
              <a:solidFill>
                <a:srgbClr val="C9C3B9"/>
              </a:solidFill>
              <a:effectLst/>
              <a:latin typeface="-apple-system"/>
            </a:endParaRPr>
          </a:p>
          <a:p>
            <a:pPr algn="l"/>
            <a:r>
              <a:rPr lang="zh-CN" altLang="en-US" b="0" i="0" dirty="0">
                <a:solidFill>
                  <a:srgbClr val="C9C3B9"/>
                </a:solidFill>
                <a:effectLst/>
                <a:latin typeface="-apple-system"/>
              </a:rPr>
              <a:t>可以发现这些新向量在维度上比词嵌入向量更低。他们的维度是</a:t>
            </a:r>
            <a:r>
              <a:rPr lang="en-US" altLang="zh-CN" b="0" i="0" dirty="0">
                <a:solidFill>
                  <a:srgbClr val="C9C3B9"/>
                </a:solidFill>
                <a:effectLst/>
                <a:latin typeface="-apple-system"/>
              </a:rPr>
              <a:t>64</a:t>
            </a:r>
            <a:r>
              <a:rPr lang="zh-CN" altLang="en-US" b="0" i="0" dirty="0">
                <a:solidFill>
                  <a:srgbClr val="C9C3B9"/>
                </a:solidFill>
                <a:effectLst/>
                <a:latin typeface="-apple-system"/>
              </a:rPr>
              <a:t>，而词嵌入和编码器的输入</a:t>
            </a:r>
            <a:r>
              <a:rPr lang="en-US" altLang="zh-CN" b="0" i="0" dirty="0">
                <a:solidFill>
                  <a:srgbClr val="C9C3B9"/>
                </a:solidFill>
                <a:effectLst/>
                <a:latin typeface="-apple-system"/>
              </a:rPr>
              <a:t>/</a:t>
            </a:r>
            <a:r>
              <a:rPr lang="zh-CN" altLang="en-US" b="0" i="0" dirty="0">
                <a:solidFill>
                  <a:srgbClr val="C9C3B9"/>
                </a:solidFill>
                <a:effectLst/>
                <a:latin typeface="-apple-system"/>
              </a:rPr>
              <a:t>输出向量的维度是</a:t>
            </a:r>
            <a:r>
              <a:rPr lang="en-US" altLang="zh-CN" b="0" i="0" dirty="0">
                <a:solidFill>
                  <a:srgbClr val="C9C3B9"/>
                </a:solidFill>
                <a:effectLst/>
                <a:latin typeface="-apple-system"/>
              </a:rPr>
              <a:t>512. </a:t>
            </a:r>
            <a:r>
              <a:rPr lang="zh-CN" altLang="en-US" b="0" i="0" dirty="0">
                <a:solidFill>
                  <a:srgbClr val="C9C3B9"/>
                </a:solidFill>
                <a:effectLst/>
                <a:latin typeface="-apple-system"/>
              </a:rPr>
              <a:t>但实际上不强求维度更小，这只是一种基于架构上的选择，它可以使多头注意力（</a:t>
            </a:r>
            <a:r>
              <a:rPr lang="en-US" altLang="zh-CN" b="0" i="0" dirty="0">
                <a:solidFill>
                  <a:srgbClr val="C9C3B9"/>
                </a:solidFill>
                <a:effectLst/>
                <a:latin typeface="-apple-system"/>
              </a:rPr>
              <a:t>multiheaded attention</a:t>
            </a:r>
            <a:r>
              <a:rPr lang="zh-CN" altLang="en-US" b="0" i="0" dirty="0">
                <a:solidFill>
                  <a:srgbClr val="C9C3B9"/>
                </a:solidFill>
                <a:effectLst/>
                <a:latin typeface="-apple-system"/>
              </a:rPr>
              <a:t>）的大部分计算保持不变。</a:t>
            </a:r>
            <a:endParaRPr lang="en-US" altLang="zh-CN" b="0" i="0" dirty="0">
              <a:solidFill>
                <a:srgbClr val="C9C3B9"/>
              </a:solidFill>
              <a:effectLst/>
              <a:latin typeface="-apple-system"/>
            </a:endParaRPr>
          </a:p>
          <a:p>
            <a:pPr algn="l"/>
            <a:endParaRPr lang="en-US" altLang="zh-CN" b="0" i="0" dirty="0">
              <a:solidFill>
                <a:srgbClr val="C9C3B9"/>
              </a:solidFill>
              <a:effectLst/>
              <a:latin typeface="-apple-system"/>
            </a:endParaRPr>
          </a:p>
          <a:p>
            <a:pPr algn="l"/>
            <a:r>
              <a:rPr lang="en-US" altLang="zh-CN" b="0" i="0" dirty="0">
                <a:solidFill>
                  <a:srgbClr val="C9C3B9"/>
                </a:solidFill>
                <a:effectLst/>
                <a:latin typeface="-apple-system"/>
              </a:rPr>
              <a:t>X1</a:t>
            </a:r>
            <a:r>
              <a:rPr lang="zh-CN" altLang="en-US" b="0" i="0" dirty="0">
                <a:solidFill>
                  <a:srgbClr val="C9C3B9"/>
                </a:solidFill>
                <a:effectLst/>
                <a:latin typeface="-apple-system"/>
              </a:rPr>
              <a:t>与</a:t>
            </a:r>
            <a:r>
              <a:rPr lang="en-US" altLang="zh-CN" b="0" i="0" dirty="0">
                <a:solidFill>
                  <a:srgbClr val="C9C3B9"/>
                </a:solidFill>
                <a:effectLst/>
                <a:latin typeface="-apple-system"/>
              </a:rPr>
              <a:t>WQ</a:t>
            </a:r>
            <a:r>
              <a:rPr lang="zh-CN" altLang="en-US" b="0" i="0" dirty="0">
                <a:solidFill>
                  <a:srgbClr val="C9C3B9"/>
                </a:solidFill>
                <a:effectLst/>
                <a:latin typeface="-apple-system"/>
              </a:rPr>
              <a:t>权重矩阵相乘得到</a:t>
            </a:r>
            <a:r>
              <a:rPr lang="en-US" altLang="zh-CN" b="0" i="0" dirty="0">
                <a:solidFill>
                  <a:srgbClr val="C9C3B9"/>
                </a:solidFill>
                <a:effectLst/>
                <a:latin typeface="-apple-system"/>
              </a:rPr>
              <a:t>q1, </a:t>
            </a:r>
            <a:r>
              <a:rPr lang="zh-CN" altLang="en-US" b="0" i="0" dirty="0">
                <a:solidFill>
                  <a:srgbClr val="C9C3B9"/>
                </a:solidFill>
                <a:effectLst/>
                <a:latin typeface="-apple-system"/>
              </a:rPr>
              <a:t>就是与这个单词相关的查询向量。最终使得输入序列的每个单词的创建一个查询向量、一个键向量和一个值向量。</a:t>
            </a:r>
            <a:endParaRPr lang="en-US" altLang="zh-CN" b="0" i="0" dirty="0">
              <a:solidFill>
                <a:srgbClr val="C9C3B9"/>
              </a:solidFill>
              <a:effectLst/>
              <a:latin typeface="-apple-system"/>
            </a:endParaRPr>
          </a:p>
          <a:p>
            <a:pPr algn="l"/>
            <a:endParaRPr lang="zh-CN" altLang="en-US" b="0" i="0" dirty="0">
              <a:solidFill>
                <a:srgbClr val="C9C3B9"/>
              </a:solidFill>
              <a:effectLst/>
              <a:latin typeface="-apple-system"/>
            </a:endParaRPr>
          </a:p>
          <a:p>
            <a:pPr algn="l"/>
            <a:r>
              <a:rPr lang="zh-CN" altLang="en-US" b="1" i="0" dirty="0">
                <a:solidFill>
                  <a:srgbClr val="C9C3B9"/>
                </a:solidFill>
                <a:effectLst/>
                <a:latin typeface="-apple-system"/>
              </a:rPr>
              <a:t>什么是查询向量、键向量和值向量向量？</a:t>
            </a:r>
            <a:endParaRPr lang="zh-CN" altLang="en-US" b="0" i="0" dirty="0">
              <a:solidFill>
                <a:srgbClr val="C9C3B9"/>
              </a:solidFill>
              <a:effectLst/>
              <a:latin typeface="-apple-system"/>
            </a:endParaRPr>
          </a:p>
          <a:p>
            <a:pPr algn="l"/>
            <a:r>
              <a:rPr lang="zh-CN" altLang="en-US" b="0" i="0" dirty="0">
                <a:solidFill>
                  <a:srgbClr val="C9C3B9"/>
                </a:solidFill>
                <a:effectLst/>
                <a:latin typeface="-apple-system"/>
              </a:rPr>
              <a:t>它们都是有助于计算和理解注意力机制的抽象概念。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计算自注意力的第</a:t>
            </a:r>
            <a:r>
              <a:rPr lang="en-US" altLang="zh-CN" b="0" i="0" dirty="0">
                <a:solidFill>
                  <a:srgbClr val="C9C3B9"/>
                </a:solidFill>
                <a:effectLst/>
                <a:latin typeface="-apple-system"/>
              </a:rPr>
              <a:t>3</a:t>
            </a:r>
            <a:r>
              <a:rPr lang="zh-CN" altLang="en-US" b="0" i="0" dirty="0">
                <a:solidFill>
                  <a:srgbClr val="C9C3B9"/>
                </a:solidFill>
                <a:effectLst/>
                <a:latin typeface="-apple-system"/>
              </a:rPr>
              <a:t>步是计算得分。假设我们在为这个例子中的第一个词“</a:t>
            </a:r>
            <a:r>
              <a:rPr lang="en-US" altLang="zh-CN" b="0" i="0" dirty="0">
                <a:solidFill>
                  <a:srgbClr val="C9C3B9"/>
                </a:solidFill>
                <a:effectLst/>
                <a:latin typeface="-apple-system"/>
              </a:rPr>
              <a:t>Thinking”</a:t>
            </a:r>
            <a:r>
              <a:rPr lang="zh-CN" altLang="en-US" b="0" i="0" dirty="0">
                <a:solidFill>
                  <a:srgbClr val="C9C3B9"/>
                </a:solidFill>
                <a:effectLst/>
                <a:latin typeface="-apple-system"/>
              </a:rPr>
              <a:t>计算自注意力向量，我们需要拿输入句子中的每个单词对“</a:t>
            </a:r>
            <a:r>
              <a:rPr lang="en-US" altLang="zh-CN" b="0" i="0" dirty="0">
                <a:solidFill>
                  <a:srgbClr val="C9C3B9"/>
                </a:solidFill>
                <a:effectLst/>
                <a:latin typeface="-apple-system"/>
              </a:rPr>
              <a:t>Thinking”</a:t>
            </a:r>
            <a:r>
              <a:rPr lang="zh-CN" altLang="en-US" b="0" i="0" dirty="0">
                <a:solidFill>
                  <a:srgbClr val="C9C3B9"/>
                </a:solidFill>
                <a:effectLst/>
                <a:latin typeface="-apple-system"/>
              </a:rPr>
              <a:t>打分。这些分数决定了在编码单词“</a:t>
            </a:r>
            <a:r>
              <a:rPr lang="en-US" altLang="zh-CN" b="0" i="0" dirty="0">
                <a:solidFill>
                  <a:srgbClr val="C9C3B9"/>
                </a:solidFill>
                <a:effectLst/>
                <a:latin typeface="-apple-system"/>
              </a:rPr>
              <a:t>Thinking”</a:t>
            </a:r>
            <a:r>
              <a:rPr lang="zh-CN" altLang="en-US" b="0" i="0" dirty="0">
                <a:solidFill>
                  <a:srgbClr val="C9C3B9"/>
                </a:solidFill>
                <a:effectLst/>
                <a:latin typeface="-apple-system"/>
              </a:rPr>
              <a:t>的过程中有多重视句子的其它部分。这些分数是通过打分单词（所有输入句子的单词）的键向量与“</a:t>
            </a:r>
            <a:r>
              <a:rPr lang="en-US" altLang="zh-CN" b="0" i="0" dirty="0">
                <a:solidFill>
                  <a:srgbClr val="C9C3B9"/>
                </a:solidFill>
                <a:effectLst/>
                <a:latin typeface="-apple-system"/>
              </a:rPr>
              <a:t>Thinking”</a:t>
            </a:r>
            <a:r>
              <a:rPr lang="zh-CN" altLang="en-US" b="0" i="0" dirty="0">
                <a:solidFill>
                  <a:srgbClr val="C9C3B9"/>
                </a:solidFill>
                <a:effectLst/>
                <a:latin typeface="-apple-system"/>
              </a:rPr>
              <a:t>的查询向量相点积来计算的。所以如果我们是处理位置最靠前的词的自注意力的话，第一个分数是</a:t>
            </a:r>
            <a:r>
              <a:rPr lang="en-US" altLang="zh-CN" b="0" i="0" dirty="0">
                <a:solidFill>
                  <a:srgbClr val="C9C3B9"/>
                </a:solidFill>
                <a:effectLst/>
                <a:latin typeface="-apple-system"/>
              </a:rPr>
              <a:t>q1</a:t>
            </a:r>
            <a:r>
              <a:rPr lang="zh-CN" altLang="en-US" b="0" i="0" dirty="0">
                <a:solidFill>
                  <a:srgbClr val="C9C3B9"/>
                </a:solidFill>
                <a:effectLst/>
                <a:latin typeface="-apple-system"/>
              </a:rPr>
              <a:t>和</a:t>
            </a:r>
            <a:r>
              <a:rPr lang="en-US" altLang="zh-CN" b="0" i="0" dirty="0">
                <a:solidFill>
                  <a:srgbClr val="C9C3B9"/>
                </a:solidFill>
                <a:effectLst/>
                <a:latin typeface="-apple-system"/>
              </a:rPr>
              <a:t>k1</a:t>
            </a:r>
            <a:r>
              <a:rPr lang="zh-CN" altLang="en-US" b="0" i="0" dirty="0">
                <a:solidFill>
                  <a:srgbClr val="C9C3B9"/>
                </a:solidFill>
                <a:effectLst/>
                <a:latin typeface="-apple-system"/>
              </a:rPr>
              <a:t>的点积，第二个分数是</a:t>
            </a:r>
            <a:r>
              <a:rPr lang="en-US" altLang="zh-CN" b="0" i="0" dirty="0">
                <a:solidFill>
                  <a:srgbClr val="C9C3B9"/>
                </a:solidFill>
                <a:effectLst/>
                <a:latin typeface="-apple-system"/>
              </a:rPr>
              <a:t>q1</a:t>
            </a:r>
            <a:r>
              <a:rPr lang="zh-CN" altLang="en-US" b="0" i="0" dirty="0">
                <a:solidFill>
                  <a:srgbClr val="C9C3B9"/>
                </a:solidFill>
                <a:effectLst/>
                <a:latin typeface="-apple-system"/>
              </a:rPr>
              <a:t>和</a:t>
            </a:r>
            <a:r>
              <a:rPr lang="en-US" altLang="zh-CN" b="0" i="0" dirty="0">
                <a:solidFill>
                  <a:srgbClr val="C9C3B9"/>
                </a:solidFill>
                <a:effectLst/>
                <a:latin typeface="-apple-system"/>
              </a:rPr>
              <a:t>k2</a:t>
            </a:r>
            <a:r>
              <a:rPr lang="zh-CN" altLang="en-US" b="0" i="0" dirty="0">
                <a:solidFill>
                  <a:srgbClr val="C9C3B9"/>
                </a:solidFill>
                <a:effectLst/>
                <a:latin typeface="-apple-system"/>
              </a:rPr>
              <a:t>的点积。</a:t>
            </a:r>
            <a:endParaRPr lang="en-US" altLang="zh-CN" b="0" i="0" dirty="0">
              <a:solidFill>
                <a:srgbClr val="C9C3B9"/>
              </a:solidFill>
              <a:effectLst/>
              <a:latin typeface="-apple-system"/>
            </a:endParaRPr>
          </a:p>
          <a:p>
            <a:pPr algn="l"/>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第</a:t>
            </a:r>
            <a:r>
              <a:rPr lang="en-US" altLang="zh-CN" b="0" i="0" dirty="0">
                <a:solidFill>
                  <a:srgbClr val="C9C3B9"/>
                </a:solidFill>
                <a:effectLst/>
                <a:latin typeface="-apple-system"/>
              </a:rPr>
              <a:t>4</a:t>
            </a:r>
            <a:r>
              <a:rPr lang="zh-CN" altLang="en-US" b="0" i="0" dirty="0">
                <a:solidFill>
                  <a:srgbClr val="C9C3B9"/>
                </a:solidFill>
                <a:effectLst/>
                <a:latin typeface="-apple-system"/>
              </a:rPr>
              <a:t>步和第</a:t>
            </a:r>
            <a:r>
              <a:rPr lang="en-US" altLang="zh-CN" b="0" i="0" dirty="0">
                <a:solidFill>
                  <a:srgbClr val="C9C3B9"/>
                </a:solidFill>
                <a:effectLst/>
                <a:latin typeface="-apple-system"/>
              </a:rPr>
              <a:t>5</a:t>
            </a:r>
            <a:r>
              <a:rPr lang="zh-CN" altLang="en-US" b="0" i="0" dirty="0">
                <a:solidFill>
                  <a:srgbClr val="C9C3B9"/>
                </a:solidFill>
                <a:effectLst/>
                <a:latin typeface="-apple-system"/>
              </a:rPr>
              <a:t>步是将分数除以</a:t>
            </a:r>
            <a:r>
              <a:rPr lang="en-US" altLang="zh-CN" b="0" i="0" dirty="0">
                <a:solidFill>
                  <a:srgbClr val="C9C3B9"/>
                </a:solidFill>
                <a:effectLst/>
                <a:latin typeface="-apple-system"/>
              </a:rPr>
              <a:t>8(8</a:t>
            </a:r>
            <a:r>
              <a:rPr lang="zh-CN" altLang="en-US" b="0" i="0" dirty="0">
                <a:solidFill>
                  <a:srgbClr val="C9C3B9"/>
                </a:solidFill>
                <a:effectLst/>
                <a:latin typeface="-apple-system"/>
              </a:rPr>
              <a:t>是论文中使用的键向量的维数</a:t>
            </a:r>
            <a:r>
              <a:rPr lang="en-US" altLang="zh-CN" b="0" i="0" dirty="0">
                <a:solidFill>
                  <a:srgbClr val="C9C3B9"/>
                </a:solidFill>
                <a:effectLst/>
                <a:latin typeface="-apple-system"/>
              </a:rPr>
              <a:t>64</a:t>
            </a:r>
            <a:r>
              <a:rPr lang="zh-CN" altLang="en-US" b="0" i="0" dirty="0">
                <a:solidFill>
                  <a:srgbClr val="C9C3B9"/>
                </a:solidFill>
                <a:effectLst/>
                <a:latin typeface="-apple-system"/>
              </a:rPr>
              <a:t>的平方根，这会让梯度更稳定。这里也可以使用其它值，</a:t>
            </a:r>
            <a:r>
              <a:rPr lang="en-US" altLang="zh-CN" b="0" i="0" dirty="0">
                <a:solidFill>
                  <a:srgbClr val="C9C3B9"/>
                </a:solidFill>
                <a:effectLst/>
                <a:latin typeface="-apple-system"/>
              </a:rPr>
              <a:t>8</a:t>
            </a:r>
            <a:r>
              <a:rPr lang="zh-CN" altLang="en-US" b="0" i="0" dirty="0">
                <a:solidFill>
                  <a:srgbClr val="C9C3B9"/>
                </a:solidFill>
                <a:effectLst/>
                <a:latin typeface="-apple-system"/>
              </a:rPr>
              <a:t>只是默认值</a:t>
            </a:r>
            <a:r>
              <a:rPr lang="en-US" altLang="zh-CN" b="0" i="0" dirty="0">
                <a:solidFill>
                  <a:srgbClr val="C9C3B9"/>
                </a:solidFill>
                <a:effectLst/>
                <a:latin typeface="-apple-system"/>
              </a:rPr>
              <a:t>)</a:t>
            </a:r>
            <a:r>
              <a:rPr lang="zh-CN" altLang="en-US" b="0" i="0" dirty="0">
                <a:solidFill>
                  <a:srgbClr val="C9C3B9"/>
                </a:solidFill>
                <a:effectLst/>
                <a:latin typeface="-apple-system"/>
              </a:rPr>
              <a:t>，然后通过</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传递结果。</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的作用是使所有单词的分数归一化，得到的分数都是正值且和为</a:t>
            </a:r>
            <a:r>
              <a:rPr lang="en-US" altLang="zh-CN" b="0" i="0" dirty="0">
                <a:solidFill>
                  <a:srgbClr val="C9C3B9"/>
                </a:solidFill>
                <a:effectLst/>
                <a:latin typeface="-apple-system"/>
              </a:rPr>
              <a:t>1</a:t>
            </a:r>
            <a:r>
              <a:rPr lang="zh-CN" altLang="en-US" b="0" i="0" dirty="0">
                <a:solidFill>
                  <a:srgbClr val="C9C3B9"/>
                </a:solidFill>
                <a:effectLst/>
                <a:latin typeface="-apple-system"/>
              </a:rPr>
              <a:t>。</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这个</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分数决定了每个单词对编码当下位置（“</a:t>
            </a:r>
            <a:r>
              <a:rPr lang="en-US" altLang="zh-CN" b="0" i="0" dirty="0">
                <a:solidFill>
                  <a:srgbClr val="C9C3B9"/>
                </a:solidFill>
                <a:effectLst/>
                <a:latin typeface="-apple-system"/>
              </a:rPr>
              <a:t>Thinking”</a:t>
            </a:r>
            <a:r>
              <a:rPr lang="zh-CN" altLang="en-US" b="0" i="0" dirty="0">
                <a:solidFill>
                  <a:srgbClr val="C9C3B9"/>
                </a:solidFill>
                <a:effectLst/>
                <a:latin typeface="-apple-system"/>
              </a:rPr>
              <a:t>）的贡献。显然，已经在这个位置上的单词将获得最高的</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分数，但有时关注另一个与当前单词相关的单词也会有帮助。</a:t>
            </a:r>
          </a:p>
          <a:p>
            <a:pPr algn="l"/>
            <a:r>
              <a:rPr lang="zh-CN" altLang="en-US" b="0" i="0" dirty="0">
                <a:solidFill>
                  <a:srgbClr val="C9C3B9"/>
                </a:solidFill>
                <a:effectLst/>
                <a:latin typeface="-apple-system"/>
              </a:rPr>
              <a:t>第</a:t>
            </a:r>
            <a:r>
              <a:rPr lang="en-US" altLang="zh-CN" b="0" i="0" dirty="0">
                <a:solidFill>
                  <a:srgbClr val="C9C3B9"/>
                </a:solidFill>
                <a:effectLst/>
                <a:latin typeface="-apple-system"/>
              </a:rPr>
              <a:t>6</a:t>
            </a:r>
            <a:r>
              <a:rPr lang="zh-CN" altLang="en-US" b="0" i="0" dirty="0">
                <a:solidFill>
                  <a:srgbClr val="C9C3B9"/>
                </a:solidFill>
                <a:effectLst/>
                <a:latin typeface="-apple-system"/>
              </a:rPr>
              <a:t>步是将每个值向量乘以</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分数</a:t>
            </a:r>
            <a:r>
              <a:rPr lang="en-US" altLang="zh-CN" b="0" i="0" dirty="0">
                <a:solidFill>
                  <a:srgbClr val="C9C3B9"/>
                </a:solidFill>
                <a:effectLst/>
                <a:latin typeface="-apple-system"/>
              </a:rPr>
              <a:t>(</a:t>
            </a:r>
            <a:r>
              <a:rPr lang="zh-CN" altLang="en-US" b="0" i="0" dirty="0">
                <a:solidFill>
                  <a:srgbClr val="C9C3B9"/>
                </a:solidFill>
                <a:effectLst/>
                <a:latin typeface="-apple-system"/>
              </a:rPr>
              <a:t>这是为了准备之后将它们求和</a:t>
            </a:r>
            <a:r>
              <a:rPr lang="en-US" altLang="zh-CN" b="0" i="0" dirty="0">
                <a:solidFill>
                  <a:srgbClr val="C9C3B9"/>
                </a:solidFill>
                <a:effectLst/>
                <a:latin typeface="-apple-system"/>
              </a:rPr>
              <a:t>)</a:t>
            </a:r>
            <a:r>
              <a:rPr lang="zh-CN" altLang="en-US" b="0" i="0" dirty="0">
                <a:solidFill>
                  <a:srgbClr val="C9C3B9"/>
                </a:solidFill>
                <a:effectLst/>
                <a:latin typeface="-apple-system"/>
              </a:rPr>
              <a:t>。这里的直觉是希望关注语义上相关的单词，并弱化不相关的单词</a:t>
            </a:r>
            <a:r>
              <a:rPr lang="en-US" altLang="zh-CN" b="0" i="0" dirty="0">
                <a:solidFill>
                  <a:srgbClr val="C9C3B9"/>
                </a:solidFill>
                <a:effectLst/>
                <a:latin typeface="-apple-system"/>
              </a:rPr>
              <a:t>(</a:t>
            </a:r>
            <a:r>
              <a:rPr lang="zh-CN" altLang="en-US" b="0" i="0" dirty="0">
                <a:solidFill>
                  <a:srgbClr val="C9C3B9"/>
                </a:solidFill>
                <a:effectLst/>
                <a:latin typeface="-apple-system"/>
              </a:rPr>
              <a:t>例如，让它们乘以</a:t>
            </a:r>
            <a:r>
              <a:rPr lang="en-US" altLang="zh-CN" b="0" i="0" dirty="0">
                <a:solidFill>
                  <a:srgbClr val="C9C3B9"/>
                </a:solidFill>
                <a:effectLst/>
                <a:latin typeface="-apple-system"/>
              </a:rPr>
              <a:t>0.001</a:t>
            </a:r>
            <a:r>
              <a:rPr lang="zh-CN" altLang="en-US" b="0" i="0" dirty="0">
                <a:solidFill>
                  <a:srgbClr val="C9C3B9"/>
                </a:solidFill>
                <a:effectLst/>
                <a:latin typeface="-apple-system"/>
              </a:rPr>
              <a:t>这样的小数</a:t>
            </a:r>
            <a:r>
              <a:rPr lang="en-US" altLang="zh-CN" b="0" i="0" dirty="0">
                <a:solidFill>
                  <a:srgbClr val="C9C3B9"/>
                </a:solidFill>
                <a:effectLst/>
                <a:latin typeface="-apple-system"/>
              </a:rPr>
              <a:t>)</a:t>
            </a:r>
            <a:r>
              <a:rPr lang="zh-CN" altLang="en-US" b="0" i="0" dirty="0">
                <a:solidFill>
                  <a:srgbClr val="C9C3B9"/>
                </a:solidFill>
                <a:effectLst/>
                <a:latin typeface="-apple-system"/>
              </a:rPr>
              <a:t>。</a:t>
            </a:r>
          </a:p>
          <a:p>
            <a:pPr algn="l"/>
            <a:r>
              <a:rPr lang="zh-CN" altLang="en-US" b="0" i="0" dirty="0">
                <a:solidFill>
                  <a:srgbClr val="C9C3B9"/>
                </a:solidFill>
                <a:effectLst/>
                <a:latin typeface="-apple-system"/>
              </a:rPr>
              <a:t>第</a:t>
            </a:r>
            <a:r>
              <a:rPr lang="en-US" altLang="zh-CN" b="0" i="0" dirty="0">
                <a:solidFill>
                  <a:srgbClr val="C9C3B9"/>
                </a:solidFill>
                <a:effectLst/>
                <a:latin typeface="-apple-system"/>
              </a:rPr>
              <a:t>7</a:t>
            </a:r>
            <a:r>
              <a:rPr lang="zh-CN" altLang="en-US" b="0" i="0" dirty="0">
                <a:solidFill>
                  <a:srgbClr val="C9C3B9"/>
                </a:solidFill>
                <a:effectLst/>
                <a:latin typeface="-apple-system"/>
              </a:rPr>
              <a:t>步是对加权值向量求和（译注：自注意力的另一种解释就是在编码某个单词时，就是将所有单词的表示（值向量）进行加权求和，而权重是通过该词的表示（键向量）与被编码词表示（查询向量）的点积并通过</a:t>
            </a:r>
            <a:r>
              <a:rPr lang="en-US" altLang="zh-CN" b="0" i="0" dirty="0" err="1">
                <a:solidFill>
                  <a:srgbClr val="C9C3B9"/>
                </a:solidFill>
                <a:effectLst/>
                <a:latin typeface="-apple-system"/>
              </a:rPr>
              <a:t>softmax</a:t>
            </a:r>
            <a:r>
              <a:rPr lang="zh-CN" altLang="en-US" b="0" i="0" dirty="0">
                <a:solidFill>
                  <a:srgbClr val="C9C3B9"/>
                </a:solidFill>
                <a:effectLst/>
                <a:latin typeface="-apple-system"/>
              </a:rPr>
              <a:t>得到。），然后即得到自注意力层在该位置的输出</a:t>
            </a:r>
            <a:r>
              <a:rPr lang="en-US" altLang="zh-CN" b="0" i="0" dirty="0">
                <a:solidFill>
                  <a:srgbClr val="C9C3B9"/>
                </a:solidFill>
                <a:effectLst/>
                <a:latin typeface="-apple-system"/>
              </a:rPr>
              <a:t>(</a:t>
            </a:r>
            <a:r>
              <a:rPr lang="zh-CN" altLang="en-US" b="0" i="0" dirty="0">
                <a:solidFill>
                  <a:srgbClr val="C9C3B9"/>
                </a:solidFill>
                <a:effectLst/>
                <a:latin typeface="-apple-system"/>
              </a:rPr>
              <a:t>在我们的例子中是对于第一个单词</a:t>
            </a:r>
            <a:r>
              <a:rPr lang="en-US" altLang="zh-CN" b="0" i="0" dirty="0">
                <a:solidFill>
                  <a:srgbClr val="C9C3B9"/>
                </a:solidFill>
                <a:effectLst/>
                <a:latin typeface="-apple-system"/>
              </a:rPr>
              <a:t>)</a:t>
            </a:r>
            <a:r>
              <a:rPr lang="zh-CN" altLang="en-US" b="0" i="0" dirty="0">
                <a:solidFill>
                  <a:srgbClr val="C9C3B9"/>
                </a:solidFill>
                <a:effectLst/>
                <a:latin typeface="-apple-system"/>
              </a:rPr>
              <a:t>。</a:t>
            </a:r>
          </a:p>
          <a:p>
            <a:pPr algn="l"/>
            <a:endParaRPr lang="zh-CN" altLang="en-US" b="0" i="0" dirty="0">
              <a:solidFill>
                <a:srgbClr val="C9C3B9"/>
              </a:solidFill>
              <a:effectLst/>
              <a:latin typeface="-apple-system"/>
            </a:endParaRPr>
          </a:p>
          <a:p>
            <a:pPr algn="l"/>
            <a:endParaRPr lang="zh-CN" altLang="en-US" b="0" i="0" dirty="0">
              <a:solidFill>
                <a:srgbClr val="C9C3B9"/>
              </a:solidFill>
              <a:effectLst/>
              <a:latin typeface="-apple-system"/>
            </a:endParaRPr>
          </a:p>
          <a:p>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13</a:t>
            </a:fld>
            <a:endParaRPr lang="zh-CN" altLang="en-US"/>
          </a:p>
        </p:txBody>
      </p:sp>
    </p:spTree>
    <p:extLst>
      <p:ext uri="{BB962C8B-B14F-4D97-AF65-F5344CB8AC3E}">
        <p14:creationId xmlns:p14="http://schemas.microsoft.com/office/powerpoint/2010/main" val="249014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C9C3B9"/>
                </a:solidFill>
                <a:effectLst/>
                <a:latin typeface="-apple-system"/>
              </a:rPr>
              <a:t>最后，由于我们处理的是矩阵，我们可以将步骤</a:t>
            </a:r>
            <a:r>
              <a:rPr lang="en-US" altLang="zh-CN" b="0" i="0" dirty="0">
                <a:solidFill>
                  <a:srgbClr val="C9C3B9"/>
                </a:solidFill>
                <a:effectLst/>
                <a:latin typeface="-apple-system"/>
              </a:rPr>
              <a:t>3</a:t>
            </a:r>
            <a:r>
              <a:rPr lang="zh-CN" altLang="en-US" b="0" i="0" dirty="0">
                <a:solidFill>
                  <a:srgbClr val="C9C3B9"/>
                </a:solidFill>
                <a:effectLst/>
                <a:latin typeface="-apple-system"/>
              </a:rPr>
              <a:t>到步骤</a:t>
            </a:r>
            <a:r>
              <a:rPr lang="en-US" altLang="zh-CN" b="0" i="0" dirty="0">
                <a:solidFill>
                  <a:srgbClr val="C9C3B9"/>
                </a:solidFill>
                <a:effectLst/>
                <a:latin typeface="-apple-system"/>
              </a:rPr>
              <a:t>7</a:t>
            </a:r>
            <a:r>
              <a:rPr lang="zh-CN" altLang="en-US" b="0" i="0" dirty="0">
                <a:solidFill>
                  <a:srgbClr val="C9C3B9"/>
                </a:solidFill>
                <a:effectLst/>
                <a:latin typeface="-apple-system"/>
              </a:rPr>
              <a:t>合并为一个公式来计算自注意力层的输出</a:t>
            </a: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14</a:t>
            </a:fld>
            <a:endParaRPr lang="zh-CN" altLang="en-US"/>
          </a:p>
        </p:txBody>
      </p:sp>
    </p:spTree>
    <p:extLst>
      <p:ext uri="{BB962C8B-B14F-4D97-AF65-F5344CB8AC3E}">
        <p14:creationId xmlns:p14="http://schemas.microsoft.com/office/powerpoint/2010/main" val="12209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通过增加一种叫做“多头”注意力（“</a:t>
            </a:r>
            <a:r>
              <a:rPr lang="en-US" altLang="zh-CN" b="0" i="0" dirty="0">
                <a:solidFill>
                  <a:srgbClr val="C9C3B9"/>
                </a:solidFill>
                <a:effectLst/>
                <a:latin typeface="-apple-system"/>
              </a:rPr>
              <a:t>multi-headed” attention</a:t>
            </a:r>
            <a:r>
              <a:rPr lang="zh-CN" altLang="en-US" b="0" i="0" dirty="0">
                <a:solidFill>
                  <a:srgbClr val="C9C3B9"/>
                </a:solidFill>
                <a:effectLst/>
                <a:latin typeface="-apple-system"/>
              </a:rPr>
              <a:t>）的机制，论文进一步完善了自注意力层，并在两方面提高了注意力层的性能：</a:t>
            </a:r>
          </a:p>
          <a:p>
            <a:pPr algn="l"/>
            <a:r>
              <a:rPr lang="en-US" altLang="zh-CN" b="0" i="0" dirty="0">
                <a:solidFill>
                  <a:srgbClr val="C9C3B9"/>
                </a:solidFill>
                <a:effectLst/>
                <a:latin typeface="-apple-system"/>
              </a:rPr>
              <a:t>1.</a:t>
            </a:r>
            <a:r>
              <a:rPr lang="zh-CN" altLang="en-US" b="0" i="0" dirty="0">
                <a:solidFill>
                  <a:srgbClr val="C9C3B9"/>
                </a:solidFill>
                <a:effectLst/>
                <a:latin typeface="-apple-system"/>
              </a:rPr>
              <a:t>它扩展了模型专注于不同位置的能力。在上面的例子中，虽然每个编码都在</a:t>
            </a:r>
            <a:r>
              <a:rPr lang="en-US" altLang="zh-CN" b="0" i="0" dirty="0">
                <a:solidFill>
                  <a:srgbClr val="C9C3B9"/>
                </a:solidFill>
                <a:effectLst/>
                <a:latin typeface="-apple-system"/>
              </a:rPr>
              <a:t>z1</a:t>
            </a:r>
            <a:r>
              <a:rPr lang="zh-CN" altLang="en-US" b="0" i="0" dirty="0">
                <a:solidFill>
                  <a:srgbClr val="C9C3B9"/>
                </a:solidFill>
                <a:effectLst/>
                <a:latin typeface="-apple-system"/>
              </a:rPr>
              <a:t>中有或多或少的体现，但是它可能被实际的单词本身所支配。如果我们翻译一个句子，比如“</a:t>
            </a:r>
            <a:r>
              <a:rPr lang="en-US" altLang="zh-CN" b="0" i="0" dirty="0">
                <a:solidFill>
                  <a:srgbClr val="C9C3B9"/>
                </a:solidFill>
                <a:effectLst/>
                <a:latin typeface="-apple-system"/>
              </a:rPr>
              <a:t>The animal didn’t cross the street because it was too tired”</a:t>
            </a:r>
            <a:r>
              <a:rPr lang="zh-CN" altLang="en-US" b="0" i="0" dirty="0">
                <a:solidFill>
                  <a:srgbClr val="C9C3B9"/>
                </a:solidFill>
                <a:effectLst/>
                <a:latin typeface="-apple-system"/>
              </a:rPr>
              <a:t>，我们会想知道“</a:t>
            </a:r>
            <a:r>
              <a:rPr lang="en-US" altLang="zh-CN" b="0" i="0" dirty="0">
                <a:solidFill>
                  <a:srgbClr val="C9C3B9"/>
                </a:solidFill>
                <a:effectLst/>
                <a:latin typeface="-apple-system"/>
              </a:rPr>
              <a:t>it”</a:t>
            </a:r>
            <a:r>
              <a:rPr lang="zh-CN" altLang="en-US" b="0" i="0" dirty="0">
                <a:solidFill>
                  <a:srgbClr val="C9C3B9"/>
                </a:solidFill>
                <a:effectLst/>
                <a:latin typeface="-apple-system"/>
              </a:rPr>
              <a:t>指的是哪个词，这时模型的“多头”注意机制会起到作用。</a:t>
            </a:r>
          </a:p>
          <a:p>
            <a:pPr algn="l"/>
            <a:r>
              <a:rPr lang="en-US" altLang="zh-CN" b="0" i="0" dirty="0">
                <a:solidFill>
                  <a:srgbClr val="C9C3B9"/>
                </a:solidFill>
                <a:effectLst/>
                <a:latin typeface="-apple-system"/>
              </a:rPr>
              <a:t>2.</a:t>
            </a:r>
            <a:r>
              <a:rPr lang="zh-CN" altLang="en-US" b="0" i="0" dirty="0">
                <a:solidFill>
                  <a:srgbClr val="C9C3B9"/>
                </a:solidFill>
                <a:effectLst/>
                <a:latin typeface="-apple-system"/>
              </a:rPr>
              <a:t>它给出了注意力层的多个“表示子空间”（</a:t>
            </a:r>
            <a:r>
              <a:rPr lang="en-US" altLang="zh-CN" b="0" i="0" dirty="0">
                <a:solidFill>
                  <a:srgbClr val="C9C3B9"/>
                </a:solidFill>
                <a:effectLst/>
                <a:latin typeface="-apple-system"/>
              </a:rPr>
              <a:t>representation subspaces</a:t>
            </a:r>
            <a:r>
              <a:rPr lang="zh-CN" altLang="en-US" b="0" i="0" dirty="0">
                <a:solidFill>
                  <a:srgbClr val="C9C3B9"/>
                </a:solidFill>
                <a:effectLst/>
                <a:latin typeface="-apple-system"/>
              </a:rPr>
              <a:t>）。接下来我们将看到，对于“多头”注意机制，我们有多个查询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值权重矩阵集</a:t>
            </a:r>
            <a:r>
              <a:rPr lang="en-US" altLang="zh-CN" b="0" i="0" dirty="0">
                <a:solidFill>
                  <a:srgbClr val="C9C3B9"/>
                </a:solidFill>
                <a:effectLst/>
                <a:latin typeface="-apple-system"/>
              </a:rPr>
              <a:t>(Transformer</a:t>
            </a:r>
            <a:r>
              <a:rPr lang="zh-CN" altLang="en-US" b="0" i="0" dirty="0">
                <a:solidFill>
                  <a:srgbClr val="C9C3B9"/>
                </a:solidFill>
                <a:effectLst/>
                <a:latin typeface="-apple-system"/>
              </a:rPr>
              <a:t>使用八个注意力头，因此我们对于每个编码器</a:t>
            </a:r>
            <a:r>
              <a:rPr lang="en-US" altLang="zh-CN" b="0" i="0" dirty="0">
                <a:solidFill>
                  <a:srgbClr val="C9C3B9"/>
                </a:solidFill>
                <a:effectLst/>
                <a:latin typeface="-apple-system"/>
              </a:rPr>
              <a:t>/</a:t>
            </a:r>
            <a:r>
              <a:rPr lang="zh-CN" altLang="en-US" b="0" i="0" dirty="0">
                <a:solidFill>
                  <a:srgbClr val="C9C3B9"/>
                </a:solidFill>
                <a:effectLst/>
                <a:latin typeface="-apple-system"/>
              </a:rPr>
              <a:t>解码器有八个矩阵集合</a:t>
            </a:r>
            <a:r>
              <a:rPr lang="en-US" altLang="zh-CN" b="0" i="0" dirty="0">
                <a:solidFill>
                  <a:srgbClr val="C9C3B9"/>
                </a:solidFill>
                <a:effectLst/>
                <a:latin typeface="-apple-system"/>
              </a:rPr>
              <a:t>)</a:t>
            </a:r>
            <a:r>
              <a:rPr lang="zh-CN" altLang="en-US" b="0" i="0" dirty="0">
                <a:solidFill>
                  <a:srgbClr val="C9C3B9"/>
                </a:solidFill>
                <a:effectLst/>
                <a:latin typeface="-apple-system"/>
              </a:rPr>
              <a:t>。这些集合中的每一个都是随机初始化的，在训练之后，每个集合都被用来将输入词嵌入</a:t>
            </a:r>
            <a:r>
              <a:rPr lang="en-US" altLang="zh-CN" b="0" i="0" dirty="0">
                <a:solidFill>
                  <a:srgbClr val="C9C3B9"/>
                </a:solidFill>
                <a:effectLst/>
                <a:latin typeface="-apple-system"/>
              </a:rPr>
              <a:t>(</a:t>
            </a:r>
            <a:r>
              <a:rPr lang="zh-CN" altLang="en-US" b="0" i="0" dirty="0">
                <a:solidFill>
                  <a:srgbClr val="C9C3B9"/>
                </a:solidFill>
                <a:effectLst/>
                <a:latin typeface="-apple-system"/>
              </a:rPr>
              <a:t>或来自较低编码器</a:t>
            </a:r>
            <a:r>
              <a:rPr lang="en-US" altLang="zh-CN" b="0" i="0" dirty="0">
                <a:solidFill>
                  <a:srgbClr val="C9C3B9"/>
                </a:solidFill>
                <a:effectLst/>
                <a:latin typeface="-apple-system"/>
              </a:rPr>
              <a:t>/</a:t>
            </a:r>
            <a:r>
              <a:rPr lang="zh-CN" altLang="en-US" b="0" i="0" dirty="0">
                <a:solidFill>
                  <a:srgbClr val="C9C3B9"/>
                </a:solidFill>
                <a:effectLst/>
                <a:latin typeface="-apple-system"/>
              </a:rPr>
              <a:t>解码器的向量</a:t>
            </a:r>
            <a:r>
              <a:rPr lang="en-US" altLang="zh-CN" b="0" i="0" dirty="0">
                <a:solidFill>
                  <a:srgbClr val="C9C3B9"/>
                </a:solidFill>
                <a:effectLst/>
                <a:latin typeface="-apple-system"/>
              </a:rPr>
              <a:t>)</a:t>
            </a:r>
            <a:r>
              <a:rPr lang="zh-CN" altLang="en-US" b="0" i="0" dirty="0">
                <a:solidFill>
                  <a:srgbClr val="C9C3B9"/>
                </a:solidFill>
                <a:effectLst/>
                <a:latin typeface="-apple-system"/>
              </a:rPr>
              <a:t>投影到不同的表示子空间中。</a:t>
            </a:r>
          </a:p>
          <a:p>
            <a:br>
              <a:rPr lang="zh-CN" altLang="en-US" dirty="0"/>
            </a:br>
            <a:br>
              <a:rPr lang="zh-CN" altLang="en-US" dirty="0"/>
            </a:b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15</a:t>
            </a:fld>
            <a:endParaRPr lang="zh-CN" altLang="en-US"/>
          </a:p>
        </p:txBody>
      </p:sp>
    </p:spTree>
    <p:extLst>
      <p:ext uri="{BB962C8B-B14F-4D97-AF65-F5344CB8AC3E}">
        <p14:creationId xmlns:p14="http://schemas.microsoft.com/office/powerpoint/2010/main" val="1045760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在“多头”注意机制下，我们为每个头保持独立的查询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值权重矩阵，从而产生不同的查询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值矩阵。和之前一样，我们拿</a:t>
            </a:r>
            <a:r>
              <a:rPr lang="en-US" altLang="zh-CN" b="0" i="0" dirty="0">
                <a:solidFill>
                  <a:srgbClr val="C9C3B9"/>
                </a:solidFill>
                <a:effectLst/>
                <a:latin typeface="-apple-system"/>
              </a:rPr>
              <a:t>X</a:t>
            </a:r>
            <a:r>
              <a:rPr lang="zh-CN" altLang="en-US" b="0" i="0" dirty="0">
                <a:solidFill>
                  <a:srgbClr val="C9C3B9"/>
                </a:solidFill>
                <a:effectLst/>
                <a:latin typeface="-apple-system"/>
              </a:rPr>
              <a:t>乘以</a:t>
            </a:r>
            <a:r>
              <a:rPr lang="en-US" altLang="zh-CN" b="0" i="0" dirty="0">
                <a:solidFill>
                  <a:srgbClr val="C9C3B9"/>
                </a:solidFill>
                <a:effectLst/>
                <a:latin typeface="-apple-system"/>
              </a:rPr>
              <a:t>WQ/WK/WV</a:t>
            </a:r>
            <a:r>
              <a:rPr lang="zh-CN" altLang="en-US" b="0" i="0" dirty="0">
                <a:solidFill>
                  <a:srgbClr val="C9C3B9"/>
                </a:solidFill>
                <a:effectLst/>
                <a:latin typeface="-apple-system"/>
              </a:rPr>
              <a:t>矩阵来产生查询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如果我们做与上述相同的自注意力计算，只需八次不同的权重矩阵运算，我们就会得到八个不同的</a:t>
            </a:r>
            <a:r>
              <a:rPr lang="en-US" altLang="zh-CN" b="0" i="0" dirty="0">
                <a:solidFill>
                  <a:srgbClr val="C9C3B9"/>
                </a:solidFill>
                <a:effectLst/>
                <a:latin typeface="-apple-system"/>
              </a:rPr>
              <a:t>Z</a:t>
            </a:r>
            <a:r>
              <a:rPr lang="zh-CN" altLang="en-US" b="0" i="0" dirty="0">
                <a:solidFill>
                  <a:srgbClr val="C9C3B9"/>
                </a:solidFill>
                <a:effectLst/>
                <a:latin typeface="-apple-system"/>
              </a:rPr>
              <a:t>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这给我们带来了一点挑战。前馈层不需要</a:t>
            </a:r>
            <a:r>
              <a:rPr lang="en-US" altLang="zh-CN" b="0" i="0" dirty="0">
                <a:solidFill>
                  <a:srgbClr val="C9C3B9"/>
                </a:solidFill>
                <a:effectLst/>
                <a:latin typeface="-apple-system"/>
              </a:rPr>
              <a:t>8</a:t>
            </a:r>
            <a:r>
              <a:rPr lang="zh-CN" altLang="en-US" b="0" i="0" dirty="0">
                <a:solidFill>
                  <a:srgbClr val="C9C3B9"/>
                </a:solidFill>
                <a:effectLst/>
                <a:latin typeface="-apple-system"/>
              </a:rPr>
              <a:t>个矩阵，它只需要一个矩阵</a:t>
            </a:r>
            <a:r>
              <a:rPr lang="en-US" altLang="zh-CN" b="0" i="0" dirty="0">
                <a:solidFill>
                  <a:srgbClr val="C9C3B9"/>
                </a:solidFill>
                <a:effectLst/>
                <a:latin typeface="-apple-system"/>
              </a:rPr>
              <a:t>(</a:t>
            </a:r>
            <a:r>
              <a:rPr lang="zh-CN" altLang="en-US" b="0" i="0" dirty="0">
                <a:solidFill>
                  <a:srgbClr val="C9C3B9"/>
                </a:solidFill>
                <a:effectLst/>
                <a:latin typeface="-apple-system"/>
              </a:rPr>
              <a:t>由每一个单词的表示向量组成</a:t>
            </a:r>
            <a:r>
              <a:rPr lang="en-US" altLang="zh-CN" b="0" i="0" dirty="0">
                <a:solidFill>
                  <a:srgbClr val="C9C3B9"/>
                </a:solidFill>
                <a:effectLst/>
                <a:latin typeface="-apple-system"/>
              </a:rPr>
              <a:t>)</a:t>
            </a:r>
            <a:r>
              <a:rPr lang="zh-CN" altLang="en-US" b="0" i="0" dirty="0">
                <a:solidFill>
                  <a:srgbClr val="C9C3B9"/>
                </a:solidFill>
                <a:effectLst/>
                <a:latin typeface="-apple-system"/>
              </a:rPr>
              <a:t>。所以我们需要一种方法把这八个矩阵压缩成一个矩阵。那该怎么做？其实可以直接把这些矩阵拼接在一起，然后用一个附加的权重矩阵</a:t>
            </a:r>
            <a:r>
              <a:rPr lang="en-US" altLang="zh-CN" b="0" i="0" dirty="0">
                <a:solidFill>
                  <a:srgbClr val="C9C3B9"/>
                </a:solidFill>
                <a:effectLst/>
                <a:latin typeface="-apple-system"/>
              </a:rPr>
              <a:t>WO</a:t>
            </a:r>
            <a:r>
              <a:rPr lang="zh-CN" altLang="en-US" b="0" i="0" dirty="0">
                <a:solidFill>
                  <a:srgbClr val="C9C3B9"/>
                </a:solidFill>
                <a:effectLst/>
                <a:latin typeface="-apple-system"/>
              </a:rPr>
              <a:t>与它们相乘。</a:t>
            </a:r>
            <a:br>
              <a:rPr lang="zh-CN" altLang="en-US" dirty="0"/>
            </a:br>
            <a:br>
              <a:rPr lang="zh-CN" altLang="en-US" dirty="0"/>
            </a:b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16</a:t>
            </a:fld>
            <a:endParaRPr lang="zh-CN" altLang="en-US"/>
          </a:p>
        </p:txBody>
      </p:sp>
    </p:spTree>
    <p:extLst>
      <p:ext uri="{BB962C8B-B14F-4D97-AF65-F5344CB8AC3E}">
        <p14:creationId xmlns:p14="http://schemas.microsoft.com/office/powerpoint/2010/main" val="3958199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在“多头”注意机制下，我们为每个头保持独立的查询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值权重矩阵，从而产生不同的查询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值矩阵。和之前一样，我们拿</a:t>
            </a:r>
            <a:r>
              <a:rPr lang="en-US" altLang="zh-CN" b="0" i="0" dirty="0">
                <a:solidFill>
                  <a:srgbClr val="C9C3B9"/>
                </a:solidFill>
                <a:effectLst/>
                <a:latin typeface="-apple-system"/>
              </a:rPr>
              <a:t>X</a:t>
            </a:r>
            <a:r>
              <a:rPr lang="zh-CN" altLang="en-US" b="0" i="0" dirty="0">
                <a:solidFill>
                  <a:srgbClr val="C9C3B9"/>
                </a:solidFill>
                <a:effectLst/>
                <a:latin typeface="-apple-system"/>
              </a:rPr>
              <a:t>乘以</a:t>
            </a:r>
            <a:r>
              <a:rPr lang="en-US" altLang="zh-CN" b="0" i="0" dirty="0">
                <a:solidFill>
                  <a:srgbClr val="C9C3B9"/>
                </a:solidFill>
                <a:effectLst/>
                <a:latin typeface="-apple-system"/>
              </a:rPr>
              <a:t>WQ/WK/WV</a:t>
            </a:r>
            <a:r>
              <a:rPr lang="zh-CN" altLang="en-US" b="0" i="0" dirty="0">
                <a:solidFill>
                  <a:srgbClr val="C9C3B9"/>
                </a:solidFill>
                <a:effectLst/>
                <a:latin typeface="-apple-system"/>
              </a:rPr>
              <a:t>矩阵来产生查询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如果我们做与上述相同的自注意力计算，只需八次不同的权重矩阵运算，我们就会得到八个不同的</a:t>
            </a:r>
            <a:r>
              <a:rPr lang="en-US" altLang="zh-CN" b="0" i="0" dirty="0">
                <a:solidFill>
                  <a:srgbClr val="C9C3B9"/>
                </a:solidFill>
                <a:effectLst/>
                <a:latin typeface="-apple-system"/>
              </a:rPr>
              <a:t>Z</a:t>
            </a:r>
            <a:r>
              <a:rPr lang="zh-CN" altLang="en-US" b="0" i="0" dirty="0">
                <a:solidFill>
                  <a:srgbClr val="C9C3B9"/>
                </a:solidFill>
                <a:effectLst/>
                <a:latin typeface="-apple-system"/>
              </a:rPr>
              <a:t>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这给我们带来了一点挑战。前馈层不需要</a:t>
            </a:r>
            <a:r>
              <a:rPr lang="en-US" altLang="zh-CN" b="0" i="0" dirty="0">
                <a:solidFill>
                  <a:srgbClr val="C9C3B9"/>
                </a:solidFill>
                <a:effectLst/>
                <a:latin typeface="-apple-system"/>
              </a:rPr>
              <a:t>8</a:t>
            </a:r>
            <a:r>
              <a:rPr lang="zh-CN" altLang="en-US" b="0" i="0" dirty="0">
                <a:solidFill>
                  <a:srgbClr val="C9C3B9"/>
                </a:solidFill>
                <a:effectLst/>
                <a:latin typeface="-apple-system"/>
              </a:rPr>
              <a:t>个矩阵，它只需要一个矩阵</a:t>
            </a:r>
            <a:r>
              <a:rPr lang="en-US" altLang="zh-CN" b="0" i="0" dirty="0">
                <a:solidFill>
                  <a:srgbClr val="C9C3B9"/>
                </a:solidFill>
                <a:effectLst/>
                <a:latin typeface="-apple-system"/>
              </a:rPr>
              <a:t>(</a:t>
            </a:r>
            <a:r>
              <a:rPr lang="zh-CN" altLang="en-US" b="0" i="0" dirty="0">
                <a:solidFill>
                  <a:srgbClr val="C9C3B9"/>
                </a:solidFill>
                <a:effectLst/>
                <a:latin typeface="-apple-system"/>
              </a:rPr>
              <a:t>由每一个单词的表示向量组成</a:t>
            </a:r>
            <a:r>
              <a:rPr lang="en-US" altLang="zh-CN" b="0" i="0" dirty="0">
                <a:solidFill>
                  <a:srgbClr val="C9C3B9"/>
                </a:solidFill>
                <a:effectLst/>
                <a:latin typeface="-apple-system"/>
              </a:rPr>
              <a:t>)</a:t>
            </a:r>
            <a:r>
              <a:rPr lang="zh-CN" altLang="en-US" b="0" i="0" dirty="0">
                <a:solidFill>
                  <a:srgbClr val="C9C3B9"/>
                </a:solidFill>
                <a:effectLst/>
                <a:latin typeface="-apple-system"/>
              </a:rPr>
              <a:t>。所以我们需要一种方法把这八个矩阵压缩成一个矩阵。那该怎么做？其实可以直接把这些矩阵拼接在一起，然后用一个附加的权重矩阵</a:t>
            </a:r>
            <a:r>
              <a:rPr lang="en-US" altLang="zh-CN" b="0" i="0" dirty="0">
                <a:solidFill>
                  <a:srgbClr val="C9C3B9"/>
                </a:solidFill>
                <a:effectLst/>
                <a:latin typeface="-apple-system"/>
              </a:rPr>
              <a:t>WO</a:t>
            </a:r>
            <a:r>
              <a:rPr lang="zh-CN" altLang="en-US" b="0" i="0" dirty="0">
                <a:solidFill>
                  <a:srgbClr val="C9C3B9"/>
                </a:solidFill>
                <a:effectLst/>
                <a:latin typeface="-apple-system"/>
              </a:rPr>
              <a:t>与它们相乘。</a:t>
            </a:r>
            <a:br>
              <a:rPr lang="zh-CN" altLang="en-US" dirty="0"/>
            </a:br>
            <a:br>
              <a:rPr lang="zh-CN" altLang="en-US" dirty="0"/>
            </a:b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17</a:t>
            </a:fld>
            <a:endParaRPr lang="zh-CN" altLang="en-US"/>
          </a:p>
        </p:txBody>
      </p:sp>
    </p:spTree>
    <p:extLst>
      <p:ext uri="{BB962C8B-B14F-4D97-AF65-F5344CB8AC3E}">
        <p14:creationId xmlns:p14="http://schemas.microsoft.com/office/powerpoint/2010/main" val="387686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在“多头”注意机制下，我们为每个头保持独立的查询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值权重矩阵，从而产生不同的查询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值矩阵。和之前一样，我们拿</a:t>
            </a:r>
            <a:r>
              <a:rPr lang="en-US" altLang="zh-CN" b="0" i="0" dirty="0">
                <a:solidFill>
                  <a:srgbClr val="C9C3B9"/>
                </a:solidFill>
                <a:effectLst/>
                <a:latin typeface="-apple-system"/>
              </a:rPr>
              <a:t>X</a:t>
            </a:r>
            <a:r>
              <a:rPr lang="zh-CN" altLang="en-US" b="0" i="0" dirty="0">
                <a:solidFill>
                  <a:srgbClr val="C9C3B9"/>
                </a:solidFill>
                <a:effectLst/>
                <a:latin typeface="-apple-system"/>
              </a:rPr>
              <a:t>乘以</a:t>
            </a:r>
            <a:r>
              <a:rPr lang="en-US" altLang="zh-CN" b="0" i="0" dirty="0">
                <a:solidFill>
                  <a:srgbClr val="C9C3B9"/>
                </a:solidFill>
                <a:effectLst/>
                <a:latin typeface="-apple-system"/>
              </a:rPr>
              <a:t>WQ/WK/WV</a:t>
            </a:r>
            <a:r>
              <a:rPr lang="zh-CN" altLang="en-US" b="0" i="0" dirty="0">
                <a:solidFill>
                  <a:srgbClr val="C9C3B9"/>
                </a:solidFill>
                <a:effectLst/>
                <a:latin typeface="-apple-system"/>
              </a:rPr>
              <a:t>矩阵来产生查询</a:t>
            </a:r>
            <a:r>
              <a:rPr lang="en-US" altLang="zh-CN" b="0" i="0" dirty="0">
                <a:solidFill>
                  <a:srgbClr val="C9C3B9"/>
                </a:solidFill>
                <a:effectLst/>
                <a:latin typeface="-apple-system"/>
              </a:rPr>
              <a:t>/</a:t>
            </a:r>
            <a:r>
              <a:rPr lang="zh-CN" altLang="en-US" b="0" i="0" dirty="0">
                <a:solidFill>
                  <a:srgbClr val="C9C3B9"/>
                </a:solidFill>
                <a:effectLst/>
                <a:latin typeface="-apple-system"/>
              </a:rPr>
              <a:t>键</a:t>
            </a:r>
            <a:r>
              <a:rPr lang="en-US" altLang="zh-CN" b="0" i="0" dirty="0">
                <a:solidFill>
                  <a:srgbClr val="C9C3B9"/>
                </a:solidFill>
                <a:effectLst/>
                <a:latin typeface="-apple-system"/>
              </a:rPr>
              <a:t>/</a:t>
            </a:r>
            <a:r>
              <a:rPr lang="zh-CN" altLang="en-US" b="0" i="0" dirty="0">
                <a:solidFill>
                  <a:srgbClr val="C9C3B9"/>
                </a:solidFill>
                <a:effectLst/>
                <a:latin typeface="-apple-system"/>
              </a:rPr>
              <a:t>值矩阵。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如果我们做与上述相同的自注意力计算，只需八次不同的权重矩阵运算，我们就会得到八个不同的</a:t>
            </a:r>
            <a:r>
              <a:rPr lang="en-US" altLang="zh-CN" b="0" i="0" dirty="0">
                <a:solidFill>
                  <a:srgbClr val="C9C3B9"/>
                </a:solidFill>
                <a:effectLst/>
                <a:latin typeface="-apple-system"/>
              </a:rPr>
              <a:t>Z</a:t>
            </a:r>
            <a:r>
              <a:rPr lang="zh-CN" altLang="en-US" b="0" i="0" dirty="0">
                <a:solidFill>
                  <a:srgbClr val="C9C3B9"/>
                </a:solidFill>
                <a:effectLst/>
                <a:latin typeface="-apple-system"/>
              </a:rPr>
              <a:t>矩阵。</a:t>
            </a:r>
            <a:endParaRPr lang="en-US" altLang="zh-CN" b="0" i="0" dirty="0">
              <a:solidFill>
                <a:srgbClr val="C9C3B9"/>
              </a:solidFill>
              <a:effectLst/>
              <a:latin typeface="-apple-system"/>
            </a:endParaRPr>
          </a:p>
          <a:p>
            <a:pPr algn="l"/>
            <a:r>
              <a:rPr lang="zh-CN" altLang="en-US" b="0" i="0" dirty="0">
                <a:solidFill>
                  <a:srgbClr val="C9C3B9"/>
                </a:solidFill>
                <a:effectLst/>
                <a:latin typeface="-apple-system"/>
              </a:rPr>
              <a:t>这给我们带来了一点挑战。前馈层不需要</a:t>
            </a:r>
            <a:r>
              <a:rPr lang="en-US" altLang="zh-CN" b="0" i="0" dirty="0">
                <a:solidFill>
                  <a:srgbClr val="C9C3B9"/>
                </a:solidFill>
                <a:effectLst/>
                <a:latin typeface="-apple-system"/>
              </a:rPr>
              <a:t>8</a:t>
            </a:r>
            <a:r>
              <a:rPr lang="zh-CN" altLang="en-US" b="0" i="0" dirty="0">
                <a:solidFill>
                  <a:srgbClr val="C9C3B9"/>
                </a:solidFill>
                <a:effectLst/>
                <a:latin typeface="-apple-system"/>
              </a:rPr>
              <a:t>个矩阵，它只需要一个矩阵</a:t>
            </a:r>
            <a:r>
              <a:rPr lang="en-US" altLang="zh-CN" b="0" i="0" dirty="0">
                <a:solidFill>
                  <a:srgbClr val="C9C3B9"/>
                </a:solidFill>
                <a:effectLst/>
                <a:latin typeface="-apple-system"/>
              </a:rPr>
              <a:t>(</a:t>
            </a:r>
            <a:r>
              <a:rPr lang="zh-CN" altLang="en-US" b="0" i="0" dirty="0">
                <a:solidFill>
                  <a:srgbClr val="C9C3B9"/>
                </a:solidFill>
                <a:effectLst/>
                <a:latin typeface="-apple-system"/>
              </a:rPr>
              <a:t>由每一个单词的表示向量组成</a:t>
            </a:r>
            <a:r>
              <a:rPr lang="en-US" altLang="zh-CN" b="0" i="0" dirty="0">
                <a:solidFill>
                  <a:srgbClr val="C9C3B9"/>
                </a:solidFill>
                <a:effectLst/>
                <a:latin typeface="-apple-system"/>
              </a:rPr>
              <a:t>)</a:t>
            </a:r>
            <a:r>
              <a:rPr lang="zh-CN" altLang="en-US" b="0" i="0" dirty="0">
                <a:solidFill>
                  <a:srgbClr val="C9C3B9"/>
                </a:solidFill>
                <a:effectLst/>
                <a:latin typeface="-apple-system"/>
              </a:rPr>
              <a:t>。所以我们需要一种方法把这八个矩阵压缩成一个矩阵。那该怎么做？其实可以直接把这些矩阵拼接在一起，然后用一个附加的权重矩阵</a:t>
            </a:r>
            <a:r>
              <a:rPr lang="en-US" altLang="zh-CN" b="0" i="0" dirty="0">
                <a:solidFill>
                  <a:srgbClr val="C9C3B9"/>
                </a:solidFill>
                <a:effectLst/>
                <a:latin typeface="-apple-system"/>
              </a:rPr>
              <a:t>WO</a:t>
            </a:r>
            <a:r>
              <a:rPr lang="zh-CN" altLang="en-US" b="0" i="0" dirty="0">
                <a:solidFill>
                  <a:srgbClr val="C9C3B9"/>
                </a:solidFill>
                <a:effectLst/>
                <a:latin typeface="-apple-system"/>
              </a:rPr>
              <a:t>与它们相乘。</a:t>
            </a:r>
            <a:br>
              <a:rPr lang="zh-CN" altLang="en-US" dirty="0"/>
            </a:br>
            <a:br>
              <a:rPr lang="zh-CN" altLang="en-US" dirty="0"/>
            </a:b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18</a:t>
            </a:fld>
            <a:endParaRPr lang="zh-CN" altLang="en-US"/>
          </a:p>
        </p:txBody>
      </p:sp>
    </p:spTree>
    <p:extLst>
      <p:ext uri="{BB962C8B-B14F-4D97-AF65-F5344CB8AC3E}">
        <p14:creationId xmlns:p14="http://schemas.microsoft.com/office/powerpoint/2010/main" val="170504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当我们编码“</a:t>
            </a:r>
            <a:r>
              <a:rPr lang="en-US" altLang="zh-CN" b="0" i="0" dirty="0">
                <a:solidFill>
                  <a:srgbClr val="C9C3B9"/>
                </a:solidFill>
                <a:effectLst/>
                <a:latin typeface="-apple-system"/>
              </a:rPr>
              <a:t>it”</a:t>
            </a:r>
            <a:r>
              <a:rPr lang="zh-CN" altLang="en-US" b="0" i="0" dirty="0">
                <a:solidFill>
                  <a:srgbClr val="C9C3B9"/>
                </a:solidFill>
                <a:effectLst/>
                <a:latin typeface="-apple-system"/>
              </a:rPr>
              <a:t>一词时，一个注意力头集中在“</a:t>
            </a:r>
            <a:r>
              <a:rPr lang="en-US" altLang="zh-CN" b="0" i="0" dirty="0">
                <a:solidFill>
                  <a:srgbClr val="C9C3B9"/>
                </a:solidFill>
                <a:effectLst/>
                <a:latin typeface="-apple-system"/>
              </a:rPr>
              <a:t>animal”</a:t>
            </a:r>
            <a:r>
              <a:rPr lang="zh-CN" altLang="en-US" b="0" i="0" dirty="0">
                <a:solidFill>
                  <a:srgbClr val="C9C3B9"/>
                </a:solidFill>
                <a:effectLst/>
                <a:latin typeface="-apple-system"/>
              </a:rPr>
              <a:t>上，而另一个则集中在“</a:t>
            </a:r>
            <a:r>
              <a:rPr lang="en-US" altLang="zh-CN" b="0" i="0" dirty="0">
                <a:solidFill>
                  <a:srgbClr val="C9C3B9"/>
                </a:solidFill>
                <a:effectLst/>
                <a:latin typeface="-apple-system"/>
              </a:rPr>
              <a:t>tired”</a:t>
            </a:r>
            <a:r>
              <a:rPr lang="zh-CN" altLang="en-US" b="0" i="0" dirty="0">
                <a:solidFill>
                  <a:srgbClr val="C9C3B9"/>
                </a:solidFill>
                <a:effectLst/>
                <a:latin typeface="-apple-system"/>
              </a:rPr>
              <a:t>上，从某种意义上说，模型对“</a:t>
            </a:r>
            <a:r>
              <a:rPr lang="en-US" altLang="zh-CN" b="0" i="0" dirty="0">
                <a:solidFill>
                  <a:srgbClr val="C9C3B9"/>
                </a:solidFill>
                <a:effectLst/>
                <a:latin typeface="-apple-system"/>
              </a:rPr>
              <a:t>it”</a:t>
            </a:r>
            <a:r>
              <a:rPr lang="zh-CN" altLang="en-US" b="0" i="0" dirty="0">
                <a:solidFill>
                  <a:srgbClr val="C9C3B9"/>
                </a:solidFill>
                <a:effectLst/>
                <a:latin typeface="-apple-system"/>
              </a:rPr>
              <a:t>一词的表达在某种程度上是“</a:t>
            </a:r>
            <a:r>
              <a:rPr lang="en-US" altLang="zh-CN" b="0" i="0" dirty="0">
                <a:solidFill>
                  <a:srgbClr val="C9C3B9"/>
                </a:solidFill>
                <a:effectLst/>
                <a:latin typeface="-apple-system"/>
              </a:rPr>
              <a:t>animal”</a:t>
            </a:r>
            <a:r>
              <a:rPr lang="zh-CN" altLang="en-US" b="0" i="0" dirty="0">
                <a:solidFill>
                  <a:srgbClr val="C9C3B9"/>
                </a:solidFill>
                <a:effectLst/>
                <a:latin typeface="-apple-system"/>
              </a:rPr>
              <a:t>和“</a:t>
            </a:r>
            <a:r>
              <a:rPr lang="en-US" altLang="zh-CN" b="0" i="0" dirty="0">
                <a:solidFill>
                  <a:srgbClr val="C9C3B9"/>
                </a:solidFill>
                <a:effectLst/>
                <a:latin typeface="-apple-system"/>
              </a:rPr>
              <a:t>tired”</a:t>
            </a:r>
            <a:r>
              <a:rPr lang="zh-CN" altLang="en-US" b="0" i="0" dirty="0">
                <a:solidFill>
                  <a:srgbClr val="C9C3B9"/>
                </a:solidFill>
                <a:effectLst/>
                <a:latin typeface="-apple-system"/>
              </a:rPr>
              <a:t>的代表。</a:t>
            </a:r>
          </a:p>
          <a:p>
            <a:pPr algn="l"/>
            <a:r>
              <a:rPr lang="zh-CN" altLang="en-US" b="0" i="0" dirty="0">
                <a:solidFill>
                  <a:srgbClr val="C9C3B9"/>
                </a:solidFill>
                <a:effectLst/>
                <a:latin typeface="-apple-system"/>
              </a:rPr>
              <a:t>然而，如果我们把所有的</a:t>
            </a:r>
            <a:r>
              <a:rPr lang="en-US" altLang="zh-CN" b="0" i="0" dirty="0">
                <a:solidFill>
                  <a:srgbClr val="C9C3B9"/>
                </a:solidFill>
                <a:effectLst/>
                <a:latin typeface="-apple-system"/>
              </a:rPr>
              <a:t>attention</a:t>
            </a:r>
            <a:r>
              <a:rPr lang="zh-CN" altLang="en-US" b="0" i="0" dirty="0">
                <a:solidFill>
                  <a:srgbClr val="C9C3B9"/>
                </a:solidFill>
                <a:effectLst/>
                <a:latin typeface="-apple-system"/>
              </a:rPr>
              <a:t>都加到图示里，事情就更难解释了</a:t>
            </a:r>
            <a:endParaRPr lang="en-US" altLang="zh-CN" b="0" i="0" dirty="0">
              <a:solidFill>
                <a:srgbClr val="C9C3B9"/>
              </a:solidFill>
              <a:effectLst/>
              <a:latin typeface="-apple-system"/>
            </a:endParaRPr>
          </a:p>
          <a:p>
            <a:pPr algn="l"/>
            <a:endParaRPr lang="en-US" altLang="zh-CN" b="0" i="0" dirty="0">
              <a:solidFill>
                <a:srgbClr val="C9C3B9"/>
              </a:solidFill>
              <a:effectLst/>
              <a:latin typeface="-apple-system"/>
            </a:endParaRPr>
          </a:p>
          <a:p>
            <a:pPr algn="l"/>
            <a:r>
              <a:rPr lang="en-US" altLang="zh-CN" b="0" i="0" dirty="0">
                <a:solidFill>
                  <a:srgbClr val="FFFDFA"/>
                </a:solidFill>
                <a:effectLst/>
                <a:latin typeface="PingFangSC-Regular"/>
              </a:rPr>
              <a:t>Scaled Dot-Product Attention</a:t>
            </a:r>
            <a:r>
              <a:rPr lang="zh-CN" altLang="en-US" b="0" i="0" dirty="0">
                <a:solidFill>
                  <a:srgbClr val="FFFDFA"/>
                </a:solidFill>
                <a:effectLst/>
                <a:latin typeface="PingFangSC-Regular"/>
              </a:rPr>
              <a:t>和</a:t>
            </a:r>
            <a:r>
              <a:rPr lang="en-US" altLang="zh-CN" b="0" i="0" dirty="0">
                <a:solidFill>
                  <a:srgbClr val="FFFDFA"/>
                </a:solidFill>
                <a:effectLst/>
                <a:latin typeface="PingFangSC-Regular"/>
              </a:rPr>
              <a:t>Multi-Head Attention</a:t>
            </a:r>
            <a:r>
              <a:rPr lang="zh-CN" altLang="en-US" b="0" i="0" dirty="0">
                <a:solidFill>
                  <a:srgbClr val="FFFDFA"/>
                </a:solidFill>
                <a:effectLst/>
                <a:latin typeface="PingFangSC-Regular"/>
              </a:rPr>
              <a:t>都加入了</a:t>
            </a:r>
            <a:r>
              <a:rPr lang="en-US" altLang="zh-CN" b="0" i="0" dirty="0">
                <a:solidFill>
                  <a:srgbClr val="FFFDFA"/>
                </a:solidFill>
                <a:effectLst/>
                <a:latin typeface="PingFangSC-Regular"/>
              </a:rPr>
              <a:t>short-cut</a:t>
            </a:r>
            <a:r>
              <a:rPr lang="zh-CN" altLang="en-US" b="0" i="0" dirty="0">
                <a:solidFill>
                  <a:srgbClr val="FFFDFA"/>
                </a:solidFill>
                <a:effectLst/>
                <a:latin typeface="PingFangSC-Regular"/>
              </a:rPr>
              <a:t>机制。</a:t>
            </a:r>
            <a:endParaRPr lang="zh-CN" altLang="en-US" b="0" i="0" dirty="0">
              <a:solidFill>
                <a:srgbClr val="C9C3B9"/>
              </a:solidFill>
              <a:effectLst/>
              <a:latin typeface="-apple-system"/>
            </a:endParaRPr>
          </a:p>
          <a:p>
            <a:pPr algn="l"/>
            <a:br>
              <a:rPr lang="zh-CN" altLang="en-US" dirty="0"/>
            </a:b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19</a:t>
            </a:fld>
            <a:endParaRPr lang="zh-CN" altLang="en-US"/>
          </a:p>
        </p:txBody>
      </p:sp>
    </p:spTree>
    <p:extLst>
      <p:ext uri="{BB962C8B-B14F-4D97-AF65-F5344CB8AC3E}">
        <p14:creationId xmlns:p14="http://schemas.microsoft.com/office/powerpoint/2010/main" val="234302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自从</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出来以后，</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便开始在</a:t>
            </a:r>
            <a:r>
              <a:rPr lang="en-US" altLang="zh-CN" b="0" i="0" dirty="0">
                <a:solidFill>
                  <a:srgbClr val="000000"/>
                </a:solidFill>
                <a:effectLst/>
                <a:latin typeface="PingFangSC-Regular"/>
              </a:rPr>
              <a:t>NLP</a:t>
            </a:r>
            <a:r>
              <a:rPr lang="zh-CN" altLang="en-US" b="0" i="0" dirty="0">
                <a:solidFill>
                  <a:srgbClr val="000000"/>
                </a:solidFill>
                <a:effectLst/>
                <a:latin typeface="PingFangSC-Regular"/>
              </a:rPr>
              <a:t>领域一统江湖。而</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在</a:t>
            </a:r>
            <a:r>
              <a:rPr lang="en-US" altLang="zh-CN" b="0" i="0" dirty="0">
                <a:solidFill>
                  <a:srgbClr val="000000"/>
                </a:solidFill>
                <a:effectLst/>
                <a:latin typeface="PingFangSC-Regular"/>
              </a:rPr>
              <a:t>CV</a:t>
            </a:r>
            <a:r>
              <a:rPr lang="zh-CN" altLang="en-US" b="0" i="0" dirty="0">
                <a:solidFill>
                  <a:srgbClr val="000000"/>
                </a:solidFill>
                <a:effectLst/>
                <a:latin typeface="PingFangSC-Regular"/>
              </a:rPr>
              <a:t>领域反响平平，一度认为不适合</a:t>
            </a:r>
            <a:r>
              <a:rPr lang="en-US" altLang="zh-CN" b="0" i="0" dirty="0">
                <a:solidFill>
                  <a:srgbClr val="000000"/>
                </a:solidFill>
                <a:effectLst/>
                <a:latin typeface="PingFangSC-Regular"/>
              </a:rPr>
              <a:t>CV</a:t>
            </a:r>
            <a:r>
              <a:rPr lang="zh-CN" altLang="en-US" b="0" i="0" dirty="0">
                <a:solidFill>
                  <a:srgbClr val="000000"/>
                </a:solidFill>
                <a:effectLst/>
                <a:latin typeface="PingFangSC-Regular"/>
              </a:rPr>
              <a:t>领域，直到最近计算机视觉领域出来几篇</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文章，性能直逼</a:t>
            </a:r>
            <a:r>
              <a:rPr lang="en-US" altLang="zh-CN" b="0" i="0" dirty="0">
                <a:solidFill>
                  <a:srgbClr val="000000"/>
                </a:solidFill>
                <a:effectLst/>
                <a:latin typeface="PingFangSC-Regular"/>
              </a:rPr>
              <a:t>CNN</a:t>
            </a:r>
            <a:r>
              <a:rPr lang="zh-CN" altLang="en-US" b="0" i="0" dirty="0">
                <a:solidFill>
                  <a:srgbClr val="000000"/>
                </a:solidFill>
                <a:effectLst/>
                <a:latin typeface="PingFangSC-Regular"/>
              </a:rPr>
              <a:t>的</a:t>
            </a:r>
            <a:r>
              <a:rPr lang="en-US" altLang="zh-CN" b="0" i="0" dirty="0">
                <a:solidFill>
                  <a:srgbClr val="000000"/>
                </a:solidFill>
                <a:effectLst/>
                <a:latin typeface="PingFangSC-Regular"/>
              </a:rPr>
              <a:t>SOTA</a:t>
            </a:r>
            <a:r>
              <a:rPr lang="zh-CN" altLang="en-US" b="0" i="0" dirty="0">
                <a:solidFill>
                  <a:srgbClr val="000000"/>
                </a:solidFill>
                <a:effectLst/>
                <a:latin typeface="PingFangSC-Regular"/>
              </a:rPr>
              <a:t>，给予了计算机视觉领域新的想象空间。首先简略回顾一下</a:t>
            </a:r>
            <a:r>
              <a:rPr lang="en-US" altLang="zh-CN" b="1" i="0" dirty="0">
                <a:solidFill>
                  <a:srgbClr val="000000"/>
                </a:solidFill>
                <a:effectLst/>
                <a:latin typeface="PingFangSC-Regular"/>
              </a:rPr>
              <a:t>Transformer</a:t>
            </a:r>
            <a:r>
              <a:rPr lang="zh-CN" altLang="en-US" b="0" i="0" dirty="0">
                <a:solidFill>
                  <a:srgbClr val="000000"/>
                </a:solidFill>
                <a:effectLst/>
                <a:latin typeface="PingFangSC-Regular"/>
              </a:rPr>
              <a:t>，然后介绍最近几篇计算机视觉领域的</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文章，其中</a:t>
            </a:r>
            <a:r>
              <a:rPr lang="en-US" altLang="zh-CN" b="1" i="0" dirty="0" err="1">
                <a:solidFill>
                  <a:srgbClr val="000000"/>
                </a:solidFill>
                <a:effectLst/>
                <a:latin typeface="PingFangSC-Regular"/>
              </a:rPr>
              <a:t>ViT</a:t>
            </a:r>
            <a:r>
              <a:rPr lang="zh-CN" altLang="en-US" b="0" i="0" dirty="0">
                <a:solidFill>
                  <a:srgbClr val="000000"/>
                </a:solidFill>
                <a:effectLst/>
                <a:latin typeface="PingFangSC-Regular"/>
              </a:rPr>
              <a:t>用于图像分类，</a:t>
            </a:r>
            <a:r>
              <a:rPr lang="en-US" altLang="zh-CN" b="1" i="0" dirty="0">
                <a:solidFill>
                  <a:srgbClr val="000000"/>
                </a:solidFill>
                <a:effectLst/>
                <a:latin typeface="PingFangSC-Regular"/>
              </a:rPr>
              <a:t>DETR</a:t>
            </a:r>
            <a:r>
              <a:rPr lang="zh-CN" altLang="en-US" b="0" i="0" dirty="0">
                <a:solidFill>
                  <a:srgbClr val="000000"/>
                </a:solidFill>
                <a:effectLst/>
                <a:latin typeface="PingFangSC-Regular"/>
              </a:rPr>
              <a:t>和</a:t>
            </a:r>
            <a:r>
              <a:rPr lang="en-US" altLang="zh-CN" b="1" i="0" dirty="0">
                <a:solidFill>
                  <a:srgbClr val="000000"/>
                </a:solidFill>
                <a:effectLst/>
                <a:latin typeface="PingFangSC-Regular"/>
              </a:rPr>
              <a:t>Deformable DETR</a:t>
            </a:r>
            <a:r>
              <a:rPr lang="zh-CN" altLang="en-US" b="0" i="0" dirty="0">
                <a:solidFill>
                  <a:srgbClr val="000000"/>
                </a:solidFill>
                <a:effectLst/>
                <a:latin typeface="PingFangSC-Regular"/>
              </a:rPr>
              <a:t>用于目标检测。从这几篇可以看出，</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在计算机视觉领域的范式已经初具雏形，可以大致概括为：</a:t>
            </a:r>
            <a:r>
              <a:rPr lang="en-US" altLang="zh-CN" b="1" i="0" dirty="0">
                <a:solidFill>
                  <a:srgbClr val="000000"/>
                </a:solidFill>
                <a:effectLst/>
                <a:latin typeface="PingFangSC-Regular"/>
              </a:rPr>
              <a:t>Embedding-&gt;Transformer-&gt;Head</a:t>
            </a: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20</a:t>
            </a:fld>
            <a:endParaRPr lang="zh-CN" altLang="en-US"/>
          </a:p>
        </p:txBody>
      </p:sp>
    </p:spTree>
    <p:extLst>
      <p:ext uri="{BB962C8B-B14F-4D97-AF65-F5344CB8AC3E}">
        <p14:creationId xmlns:p14="http://schemas.microsoft.com/office/powerpoint/2010/main" val="44312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PingFangSC-Regular"/>
              </a:rPr>
              <a:t>Vision Transformer(</a:t>
            </a:r>
            <a:r>
              <a:rPr lang="en-US" altLang="zh-CN" b="0" i="0" dirty="0" err="1">
                <a:solidFill>
                  <a:srgbClr val="000000"/>
                </a:solidFill>
                <a:effectLst/>
                <a:latin typeface="PingFangSC-Regular"/>
              </a:rPr>
              <a:t>ViT</a:t>
            </a:r>
            <a:r>
              <a:rPr lang="en-US" altLang="zh-CN" b="0" i="0" dirty="0">
                <a:solidFill>
                  <a:srgbClr val="000000"/>
                </a:solidFill>
                <a:effectLst/>
                <a:latin typeface="PingFangSC-Regular"/>
              </a:rPr>
              <a:t>)</a:t>
            </a:r>
            <a:r>
              <a:rPr lang="zh-CN" altLang="en-US" b="0" i="0" dirty="0">
                <a:solidFill>
                  <a:srgbClr val="000000"/>
                </a:solidFill>
                <a:effectLst/>
                <a:latin typeface="PingFangSC-Regular"/>
              </a:rPr>
              <a:t>将输入图片拆分成</a:t>
            </a:r>
            <a:r>
              <a:rPr lang="en-US" altLang="zh-CN" b="0" i="0" dirty="0">
                <a:solidFill>
                  <a:srgbClr val="000000"/>
                </a:solidFill>
                <a:effectLst/>
                <a:latin typeface="PingFangSC-Regular"/>
              </a:rPr>
              <a:t>16x16</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patches</a:t>
            </a:r>
            <a:r>
              <a:rPr lang="zh-CN" altLang="en-US" b="0" i="0" dirty="0">
                <a:solidFill>
                  <a:srgbClr val="000000"/>
                </a:solidFill>
                <a:effectLst/>
                <a:latin typeface="PingFangSC-Regular"/>
              </a:rPr>
              <a:t>，每个</a:t>
            </a:r>
            <a:r>
              <a:rPr lang="en-US" altLang="zh-CN" b="0" i="0" dirty="0">
                <a:solidFill>
                  <a:srgbClr val="000000"/>
                </a:solidFill>
                <a:effectLst/>
                <a:latin typeface="PingFangSC-Regular"/>
              </a:rPr>
              <a:t>patch</a:t>
            </a:r>
            <a:r>
              <a:rPr lang="zh-CN" altLang="en-US" b="0" i="0" dirty="0">
                <a:solidFill>
                  <a:srgbClr val="000000"/>
                </a:solidFill>
                <a:effectLst/>
                <a:latin typeface="PingFangSC-Regular"/>
              </a:rPr>
              <a:t>做一次线性变换降维同时嵌入位置信息，然后送入</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，避免了像素级</a:t>
            </a:r>
            <a:r>
              <a:rPr lang="en-US" altLang="zh-CN" b="0" i="0" dirty="0">
                <a:solidFill>
                  <a:srgbClr val="000000"/>
                </a:solidFill>
                <a:effectLst/>
                <a:latin typeface="PingFangSC-Regular"/>
              </a:rPr>
              <a:t>attention</a:t>
            </a:r>
            <a:r>
              <a:rPr lang="zh-CN" altLang="en-US" b="0" i="0" dirty="0">
                <a:solidFill>
                  <a:srgbClr val="000000"/>
                </a:solidFill>
                <a:effectLst/>
                <a:latin typeface="PingFangSC-Regular"/>
              </a:rPr>
              <a:t>的运算。类似</a:t>
            </a:r>
            <a:r>
              <a:rPr lang="en-US" altLang="zh-CN" b="0" i="0" dirty="0">
                <a:solidFill>
                  <a:srgbClr val="000000"/>
                </a:solidFill>
                <a:effectLst/>
                <a:latin typeface="PingFangSC-Regular"/>
              </a:rPr>
              <a:t>BERT[class]</a:t>
            </a:r>
            <a:r>
              <a:rPr lang="zh-CN" altLang="en-US" b="0" i="0" dirty="0">
                <a:solidFill>
                  <a:srgbClr val="000000"/>
                </a:solidFill>
                <a:effectLst/>
                <a:latin typeface="PingFangSC-Regular"/>
              </a:rPr>
              <a:t>标记位的设置，</a:t>
            </a:r>
            <a:r>
              <a:rPr lang="en-US" altLang="zh-CN" b="0" i="0" dirty="0" err="1">
                <a:solidFill>
                  <a:srgbClr val="000000"/>
                </a:solidFill>
                <a:effectLst/>
                <a:latin typeface="PingFangSC-Regular"/>
              </a:rPr>
              <a:t>ViT</a:t>
            </a:r>
            <a:r>
              <a:rPr lang="zh-CN" altLang="en-US" b="0" i="0" dirty="0">
                <a:solidFill>
                  <a:srgbClr val="000000"/>
                </a:solidFill>
                <a:effectLst/>
                <a:latin typeface="PingFangSC-Regular"/>
              </a:rPr>
              <a:t>在</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输入序列前增加了一个额外可学习的</a:t>
            </a:r>
            <a:r>
              <a:rPr lang="en-US" altLang="zh-CN" b="0" i="0" dirty="0">
                <a:solidFill>
                  <a:srgbClr val="000000"/>
                </a:solidFill>
                <a:effectLst/>
                <a:latin typeface="PingFangSC-Regular"/>
              </a:rPr>
              <a:t>[class]</a:t>
            </a:r>
            <a:r>
              <a:rPr lang="zh-CN" altLang="en-US" b="0" i="0" dirty="0">
                <a:solidFill>
                  <a:srgbClr val="000000"/>
                </a:solidFill>
                <a:effectLst/>
                <a:latin typeface="PingFangSC-Regular"/>
              </a:rPr>
              <a:t>标记位，并且该位置的</a:t>
            </a:r>
            <a:r>
              <a:rPr lang="en-US" altLang="zh-CN" b="0" i="0" dirty="0">
                <a:solidFill>
                  <a:srgbClr val="000000"/>
                </a:solidFill>
                <a:effectLst/>
                <a:latin typeface="PingFangSC-Regular"/>
              </a:rPr>
              <a:t>Transformer Encoder</a:t>
            </a:r>
            <a:r>
              <a:rPr lang="zh-CN" altLang="en-US" b="0" i="0" dirty="0">
                <a:solidFill>
                  <a:srgbClr val="000000"/>
                </a:solidFill>
                <a:effectLst/>
                <a:latin typeface="PingFangSC-Regular"/>
              </a:rPr>
              <a:t>输出作为图像特征。</a:t>
            </a: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21</a:t>
            </a:fld>
            <a:endParaRPr lang="zh-CN" altLang="en-US"/>
          </a:p>
        </p:txBody>
      </p:sp>
    </p:spTree>
    <p:extLst>
      <p:ext uri="{BB962C8B-B14F-4D97-AF65-F5344CB8AC3E}">
        <p14:creationId xmlns:p14="http://schemas.microsoft.com/office/powerpoint/2010/main" val="1622364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PingFangSC-Regular"/>
              </a:rPr>
              <a:t>Vision Transformer(</a:t>
            </a:r>
            <a:r>
              <a:rPr lang="en-US" altLang="zh-CN" b="0" i="0" dirty="0" err="1">
                <a:solidFill>
                  <a:srgbClr val="000000"/>
                </a:solidFill>
                <a:effectLst/>
                <a:latin typeface="PingFangSC-Regular"/>
              </a:rPr>
              <a:t>ViT</a:t>
            </a:r>
            <a:r>
              <a:rPr lang="en-US" altLang="zh-CN" b="0" i="0" dirty="0">
                <a:solidFill>
                  <a:srgbClr val="000000"/>
                </a:solidFill>
                <a:effectLst/>
                <a:latin typeface="PingFangSC-Regular"/>
              </a:rPr>
              <a:t>)</a:t>
            </a:r>
            <a:r>
              <a:rPr lang="zh-CN" altLang="en-US" b="0" i="0" dirty="0">
                <a:solidFill>
                  <a:srgbClr val="000000"/>
                </a:solidFill>
                <a:effectLst/>
                <a:latin typeface="PingFangSC-Regular"/>
              </a:rPr>
              <a:t>将输入图片拆分成</a:t>
            </a:r>
            <a:r>
              <a:rPr lang="en-US" altLang="zh-CN" b="0" i="0" dirty="0">
                <a:solidFill>
                  <a:srgbClr val="000000"/>
                </a:solidFill>
                <a:effectLst/>
                <a:latin typeface="PingFangSC-Regular"/>
              </a:rPr>
              <a:t>16x16</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patches</a:t>
            </a:r>
            <a:r>
              <a:rPr lang="zh-CN" altLang="en-US" b="0" i="0" dirty="0">
                <a:solidFill>
                  <a:srgbClr val="000000"/>
                </a:solidFill>
                <a:effectLst/>
                <a:latin typeface="PingFangSC-Regular"/>
              </a:rPr>
              <a:t>，每个</a:t>
            </a:r>
            <a:r>
              <a:rPr lang="en-US" altLang="zh-CN" b="0" i="0" dirty="0">
                <a:solidFill>
                  <a:srgbClr val="000000"/>
                </a:solidFill>
                <a:effectLst/>
                <a:latin typeface="PingFangSC-Regular"/>
              </a:rPr>
              <a:t>patch</a:t>
            </a:r>
            <a:r>
              <a:rPr lang="zh-CN" altLang="en-US" b="0" i="0" dirty="0">
                <a:solidFill>
                  <a:srgbClr val="000000"/>
                </a:solidFill>
                <a:effectLst/>
                <a:latin typeface="PingFangSC-Regular"/>
              </a:rPr>
              <a:t>做一次线性变换降维同时嵌入位置信息，然后送入</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，避免了像素级</a:t>
            </a:r>
            <a:r>
              <a:rPr lang="en-US" altLang="zh-CN" b="0" i="0" dirty="0">
                <a:solidFill>
                  <a:srgbClr val="000000"/>
                </a:solidFill>
                <a:effectLst/>
                <a:latin typeface="PingFangSC-Regular"/>
              </a:rPr>
              <a:t>attention</a:t>
            </a:r>
            <a:r>
              <a:rPr lang="zh-CN" altLang="en-US" b="0" i="0" dirty="0">
                <a:solidFill>
                  <a:srgbClr val="000000"/>
                </a:solidFill>
                <a:effectLst/>
                <a:latin typeface="PingFangSC-Regular"/>
              </a:rPr>
              <a:t>的运算。类似</a:t>
            </a:r>
            <a:r>
              <a:rPr lang="en-US" altLang="zh-CN" b="0" i="0" dirty="0">
                <a:solidFill>
                  <a:srgbClr val="000000"/>
                </a:solidFill>
                <a:effectLst/>
                <a:latin typeface="PingFangSC-Regular"/>
              </a:rPr>
              <a:t>BERT[class]</a:t>
            </a:r>
            <a:r>
              <a:rPr lang="zh-CN" altLang="en-US" b="0" i="0" dirty="0">
                <a:solidFill>
                  <a:srgbClr val="000000"/>
                </a:solidFill>
                <a:effectLst/>
                <a:latin typeface="PingFangSC-Regular"/>
              </a:rPr>
              <a:t>标记位的设置，</a:t>
            </a:r>
            <a:r>
              <a:rPr lang="en-US" altLang="zh-CN" b="0" i="0" dirty="0" err="1">
                <a:solidFill>
                  <a:srgbClr val="000000"/>
                </a:solidFill>
                <a:effectLst/>
                <a:latin typeface="PingFangSC-Regular"/>
              </a:rPr>
              <a:t>ViT</a:t>
            </a:r>
            <a:r>
              <a:rPr lang="zh-CN" altLang="en-US" b="0" i="0" dirty="0">
                <a:solidFill>
                  <a:srgbClr val="000000"/>
                </a:solidFill>
                <a:effectLst/>
                <a:latin typeface="PingFangSC-Regular"/>
              </a:rPr>
              <a:t>在</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输入序列前增加了一个额外可学习的</a:t>
            </a:r>
            <a:r>
              <a:rPr lang="en-US" altLang="zh-CN" b="0" i="0" dirty="0">
                <a:solidFill>
                  <a:srgbClr val="000000"/>
                </a:solidFill>
                <a:effectLst/>
                <a:latin typeface="PingFangSC-Regular"/>
              </a:rPr>
              <a:t>[class]</a:t>
            </a:r>
            <a:r>
              <a:rPr lang="zh-CN" altLang="en-US" b="0" i="0" dirty="0">
                <a:solidFill>
                  <a:srgbClr val="000000"/>
                </a:solidFill>
                <a:effectLst/>
                <a:latin typeface="PingFangSC-Regular"/>
              </a:rPr>
              <a:t>标记位，并且该位置的</a:t>
            </a:r>
            <a:r>
              <a:rPr lang="en-US" altLang="zh-CN" b="0" i="0" dirty="0">
                <a:solidFill>
                  <a:srgbClr val="000000"/>
                </a:solidFill>
                <a:effectLst/>
                <a:latin typeface="PingFangSC-Regular"/>
              </a:rPr>
              <a:t>Transformer Encoder</a:t>
            </a:r>
            <a:r>
              <a:rPr lang="zh-CN" altLang="en-US" b="0" i="0" dirty="0">
                <a:solidFill>
                  <a:srgbClr val="000000"/>
                </a:solidFill>
                <a:effectLst/>
                <a:latin typeface="PingFangSC-Regular"/>
              </a:rPr>
              <a:t>输出作为图像特征。</a:t>
            </a:r>
            <a:endParaRPr lang="en-US" altLang="zh-CN" b="0" i="0" dirty="0">
              <a:solidFill>
                <a:srgbClr val="000000"/>
              </a:solidFill>
              <a:effectLst/>
              <a:latin typeface="PingFangSC-Regular"/>
            </a:endParaRPr>
          </a:p>
          <a:p>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H</a:t>
            </a:r>
            <a:r>
              <a:rPr lang="zh-CN" altLang="en-US" b="0" i="0" dirty="0">
                <a:solidFill>
                  <a:srgbClr val="000000"/>
                </a:solidFill>
                <a:effectLst/>
                <a:latin typeface="PingFangSC-Regular"/>
              </a:rPr>
              <a:t>，</a:t>
            </a:r>
            <a:r>
              <a:rPr lang="en-US" altLang="zh-CN" b="0" i="0" dirty="0">
                <a:solidFill>
                  <a:srgbClr val="000000"/>
                </a:solidFill>
                <a:effectLst/>
                <a:latin typeface="PingFangSC-Regular"/>
              </a:rPr>
              <a:t>W</a:t>
            </a:r>
            <a:r>
              <a:rPr lang="zh-CN" altLang="en-US" b="0" i="0" dirty="0">
                <a:solidFill>
                  <a:srgbClr val="000000"/>
                </a:solidFill>
                <a:effectLst/>
                <a:latin typeface="PingFangSC-Regular"/>
              </a:rPr>
              <a:t>为原图分辨率</a:t>
            </a:r>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P</a:t>
            </a:r>
            <a:r>
              <a:rPr lang="zh-CN" altLang="en-US" b="0" i="0" dirty="0">
                <a:solidFill>
                  <a:srgbClr val="000000"/>
                </a:solidFill>
                <a:effectLst/>
                <a:latin typeface="PingFangSC-Regular"/>
              </a:rPr>
              <a:t>，</a:t>
            </a:r>
            <a:r>
              <a:rPr lang="en-US" altLang="zh-CN" b="0" i="0" dirty="0">
                <a:solidFill>
                  <a:srgbClr val="000000"/>
                </a:solidFill>
                <a:effectLst/>
                <a:latin typeface="PingFangSC-Regular"/>
              </a:rPr>
              <a:t>P</a:t>
            </a:r>
            <a:r>
              <a:rPr lang="zh-CN" altLang="en-US" b="0" i="0" dirty="0">
                <a:solidFill>
                  <a:srgbClr val="000000"/>
                </a:solidFill>
                <a:effectLst/>
                <a:latin typeface="PingFangSC-Regular"/>
              </a:rPr>
              <a:t>为每个</a:t>
            </a:r>
            <a:r>
              <a:rPr lang="en-US" altLang="zh-CN" b="0" i="0" dirty="0">
                <a:solidFill>
                  <a:srgbClr val="000000"/>
                </a:solidFill>
                <a:effectLst/>
                <a:latin typeface="PingFangSC-Regular"/>
              </a:rPr>
              <a:t>patch</a:t>
            </a:r>
            <a:r>
              <a:rPr lang="zh-CN" altLang="en-US" b="0" i="0" dirty="0">
                <a:solidFill>
                  <a:srgbClr val="000000"/>
                </a:solidFill>
                <a:effectLst/>
                <a:latin typeface="PingFangSC-Regular"/>
              </a:rPr>
              <a:t>的分辨率</a:t>
            </a:r>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N</a:t>
            </a:r>
            <a:r>
              <a:rPr lang="zh-CN" altLang="en-US" b="0" i="0" dirty="0">
                <a:solidFill>
                  <a:srgbClr val="000000"/>
                </a:solidFill>
                <a:effectLst/>
                <a:latin typeface="PingFangSC-Regular"/>
              </a:rPr>
              <a:t>为</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输入序列的长度</a:t>
            </a: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22</a:t>
            </a:fld>
            <a:endParaRPr lang="zh-CN" altLang="en-US"/>
          </a:p>
        </p:txBody>
      </p:sp>
    </p:spTree>
    <p:extLst>
      <p:ext uri="{BB962C8B-B14F-4D97-AF65-F5344CB8AC3E}">
        <p14:creationId xmlns:p14="http://schemas.microsoft.com/office/powerpoint/2010/main" val="324345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3</a:t>
            </a:fld>
            <a:endParaRPr lang="zh-CN" altLang="en-US"/>
          </a:p>
        </p:txBody>
      </p:sp>
    </p:spTree>
    <p:extLst>
      <p:ext uri="{BB962C8B-B14F-4D97-AF65-F5344CB8AC3E}">
        <p14:creationId xmlns:p14="http://schemas.microsoft.com/office/powerpoint/2010/main" val="804818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PingFangSC-Regular"/>
              </a:rPr>
              <a:t>Vision Transformer(</a:t>
            </a:r>
            <a:r>
              <a:rPr lang="en-US" altLang="zh-CN" b="0" i="0" dirty="0" err="1">
                <a:solidFill>
                  <a:srgbClr val="000000"/>
                </a:solidFill>
                <a:effectLst/>
                <a:latin typeface="PingFangSC-Regular"/>
              </a:rPr>
              <a:t>ViT</a:t>
            </a:r>
            <a:r>
              <a:rPr lang="en-US" altLang="zh-CN" b="0" i="0" dirty="0">
                <a:solidFill>
                  <a:srgbClr val="000000"/>
                </a:solidFill>
                <a:effectLst/>
                <a:latin typeface="PingFangSC-Regular"/>
              </a:rPr>
              <a:t>)</a:t>
            </a:r>
            <a:r>
              <a:rPr lang="zh-CN" altLang="en-US" b="0" i="0" dirty="0">
                <a:solidFill>
                  <a:srgbClr val="000000"/>
                </a:solidFill>
                <a:effectLst/>
                <a:latin typeface="PingFangSC-Regular"/>
              </a:rPr>
              <a:t>将输入图片拆分成</a:t>
            </a:r>
            <a:r>
              <a:rPr lang="en-US" altLang="zh-CN" b="0" i="0" dirty="0">
                <a:solidFill>
                  <a:srgbClr val="000000"/>
                </a:solidFill>
                <a:effectLst/>
                <a:latin typeface="PingFangSC-Regular"/>
              </a:rPr>
              <a:t>16x16</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patches</a:t>
            </a:r>
            <a:r>
              <a:rPr lang="zh-CN" altLang="en-US" b="0" i="0" dirty="0">
                <a:solidFill>
                  <a:srgbClr val="000000"/>
                </a:solidFill>
                <a:effectLst/>
                <a:latin typeface="PingFangSC-Regular"/>
              </a:rPr>
              <a:t>，每个</a:t>
            </a:r>
            <a:r>
              <a:rPr lang="en-US" altLang="zh-CN" b="0" i="0" dirty="0">
                <a:solidFill>
                  <a:srgbClr val="000000"/>
                </a:solidFill>
                <a:effectLst/>
                <a:latin typeface="PingFangSC-Regular"/>
              </a:rPr>
              <a:t>patch</a:t>
            </a:r>
            <a:r>
              <a:rPr lang="zh-CN" altLang="en-US" b="0" i="0" dirty="0">
                <a:solidFill>
                  <a:srgbClr val="000000"/>
                </a:solidFill>
                <a:effectLst/>
                <a:latin typeface="PingFangSC-Regular"/>
              </a:rPr>
              <a:t>做一次线性变换降维同时嵌入位置信息，然后送入</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，避免了像素级</a:t>
            </a:r>
            <a:r>
              <a:rPr lang="en-US" altLang="zh-CN" b="0" i="0" dirty="0">
                <a:solidFill>
                  <a:srgbClr val="000000"/>
                </a:solidFill>
                <a:effectLst/>
                <a:latin typeface="PingFangSC-Regular"/>
              </a:rPr>
              <a:t>attention</a:t>
            </a:r>
            <a:r>
              <a:rPr lang="zh-CN" altLang="en-US" b="0" i="0" dirty="0">
                <a:solidFill>
                  <a:srgbClr val="000000"/>
                </a:solidFill>
                <a:effectLst/>
                <a:latin typeface="PingFangSC-Regular"/>
              </a:rPr>
              <a:t>的运算。类似</a:t>
            </a:r>
            <a:r>
              <a:rPr lang="en-US" altLang="zh-CN" b="0" i="0" dirty="0">
                <a:solidFill>
                  <a:srgbClr val="000000"/>
                </a:solidFill>
                <a:effectLst/>
                <a:latin typeface="PingFangSC-Regular"/>
              </a:rPr>
              <a:t>BERT[class]</a:t>
            </a:r>
            <a:r>
              <a:rPr lang="zh-CN" altLang="en-US" b="0" i="0" dirty="0">
                <a:solidFill>
                  <a:srgbClr val="000000"/>
                </a:solidFill>
                <a:effectLst/>
                <a:latin typeface="PingFangSC-Regular"/>
              </a:rPr>
              <a:t>标记位的设置，</a:t>
            </a:r>
            <a:r>
              <a:rPr lang="en-US" altLang="zh-CN" b="0" i="0" dirty="0" err="1">
                <a:solidFill>
                  <a:srgbClr val="000000"/>
                </a:solidFill>
                <a:effectLst/>
                <a:latin typeface="PingFangSC-Regular"/>
              </a:rPr>
              <a:t>ViT</a:t>
            </a:r>
            <a:r>
              <a:rPr lang="zh-CN" altLang="en-US" b="0" i="0" dirty="0">
                <a:solidFill>
                  <a:srgbClr val="000000"/>
                </a:solidFill>
                <a:effectLst/>
                <a:latin typeface="PingFangSC-Regular"/>
              </a:rPr>
              <a:t>在</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输入序列前增加了一个额外可学习的</a:t>
            </a:r>
            <a:r>
              <a:rPr lang="en-US" altLang="zh-CN" b="0" i="0" dirty="0">
                <a:solidFill>
                  <a:srgbClr val="000000"/>
                </a:solidFill>
                <a:effectLst/>
                <a:latin typeface="PingFangSC-Regular"/>
              </a:rPr>
              <a:t>[class]</a:t>
            </a:r>
            <a:r>
              <a:rPr lang="zh-CN" altLang="en-US" b="0" i="0" dirty="0">
                <a:solidFill>
                  <a:srgbClr val="000000"/>
                </a:solidFill>
                <a:effectLst/>
                <a:latin typeface="PingFangSC-Regular"/>
              </a:rPr>
              <a:t>标记位，并且该位置的</a:t>
            </a:r>
            <a:r>
              <a:rPr lang="en-US" altLang="zh-CN" b="0" i="0" dirty="0">
                <a:solidFill>
                  <a:srgbClr val="000000"/>
                </a:solidFill>
                <a:effectLst/>
                <a:latin typeface="PingFangSC-Regular"/>
              </a:rPr>
              <a:t>Transformer Encoder</a:t>
            </a:r>
            <a:r>
              <a:rPr lang="zh-CN" altLang="en-US" b="0" i="0" dirty="0">
                <a:solidFill>
                  <a:srgbClr val="000000"/>
                </a:solidFill>
                <a:effectLst/>
                <a:latin typeface="PingFangSC-Regular"/>
              </a:rPr>
              <a:t>输出作为图像特征。</a:t>
            </a:r>
            <a:endParaRPr lang="en-US" altLang="zh-CN" b="0" i="0" dirty="0">
              <a:solidFill>
                <a:srgbClr val="000000"/>
              </a:solidFill>
              <a:effectLst/>
              <a:latin typeface="PingFangSC-Regular"/>
            </a:endParaRPr>
          </a:p>
          <a:p>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H</a:t>
            </a:r>
            <a:r>
              <a:rPr lang="zh-CN" altLang="en-US" b="0" i="0" dirty="0">
                <a:solidFill>
                  <a:srgbClr val="000000"/>
                </a:solidFill>
                <a:effectLst/>
                <a:latin typeface="PingFangSC-Regular"/>
              </a:rPr>
              <a:t>，</a:t>
            </a:r>
            <a:r>
              <a:rPr lang="en-US" altLang="zh-CN" b="0" i="0" dirty="0">
                <a:solidFill>
                  <a:srgbClr val="000000"/>
                </a:solidFill>
                <a:effectLst/>
                <a:latin typeface="PingFangSC-Regular"/>
              </a:rPr>
              <a:t>W</a:t>
            </a:r>
            <a:r>
              <a:rPr lang="zh-CN" altLang="en-US" b="0" i="0" dirty="0">
                <a:solidFill>
                  <a:srgbClr val="000000"/>
                </a:solidFill>
                <a:effectLst/>
                <a:latin typeface="PingFangSC-Regular"/>
              </a:rPr>
              <a:t>为原图分辨率</a:t>
            </a:r>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P</a:t>
            </a:r>
            <a:r>
              <a:rPr lang="zh-CN" altLang="en-US" b="0" i="0" dirty="0">
                <a:solidFill>
                  <a:srgbClr val="000000"/>
                </a:solidFill>
                <a:effectLst/>
                <a:latin typeface="PingFangSC-Regular"/>
              </a:rPr>
              <a:t>，</a:t>
            </a:r>
            <a:r>
              <a:rPr lang="en-US" altLang="zh-CN" b="0" i="0" dirty="0">
                <a:solidFill>
                  <a:srgbClr val="000000"/>
                </a:solidFill>
                <a:effectLst/>
                <a:latin typeface="PingFangSC-Regular"/>
              </a:rPr>
              <a:t>P</a:t>
            </a:r>
            <a:r>
              <a:rPr lang="zh-CN" altLang="en-US" b="0" i="0" dirty="0">
                <a:solidFill>
                  <a:srgbClr val="000000"/>
                </a:solidFill>
                <a:effectLst/>
                <a:latin typeface="PingFangSC-Regular"/>
              </a:rPr>
              <a:t>为每个</a:t>
            </a:r>
            <a:r>
              <a:rPr lang="en-US" altLang="zh-CN" b="0" i="0" dirty="0">
                <a:solidFill>
                  <a:srgbClr val="000000"/>
                </a:solidFill>
                <a:effectLst/>
                <a:latin typeface="PingFangSC-Regular"/>
              </a:rPr>
              <a:t>patch</a:t>
            </a:r>
            <a:r>
              <a:rPr lang="zh-CN" altLang="en-US" b="0" i="0" dirty="0">
                <a:solidFill>
                  <a:srgbClr val="000000"/>
                </a:solidFill>
                <a:effectLst/>
                <a:latin typeface="PingFangSC-Regular"/>
              </a:rPr>
              <a:t>的分辨率</a:t>
            </a:r>
            <a:endParaRPr lang="en-US" altLang="zh-CN" b="0" i="0" dirty="0">
              <a:solidFill>
                <a:srgbClr val="000000"/>
              </a:solidFill>
              <a:effectLst/>
              <a:latin typeface="PingFangSC-Regular"/>
            </a:endParaRPr>
          </a:p>
          <a:p>
            <a:r>
              <a:rPr lang="en-US" altLang="zh-CN" b="0" i="0" dirty="0">
                <a:solidFill>
                  <a:srgbClr val="000000"/>
                </a:solidFill>
                <a:effectLst/>
                <a:latin typeface="PingFangSC-Regular"/>
              </a:rPr>
              <a:t>N</a:t>
            </a:r>
            <a:r>
              <a:rPr lang="zh-CN" altLang="en-US" b="0" i="0" dirty="0">
                <a:solidFill>
                  <a:srgbClr val="000000"/>
                </a:solidFill>
                <a:effectLst/>
                <a:latin typeface="PingFangSC-Regular"/>
              </a:rPr>
              <a:t>为</a:t>
            </a:r>
            <a:r>
              <a:rPr lang="en-US" altLang="zh-CN" b="0" i="0" dirty="0">
                <a:solidFill>
                  <a:srgbClr val="000000"/>
                </a:solidFill>
                <a:effectLst/>
                <a:latin typeface="PingFangSC-Regular"/>
              </a:rPr>
              <a:t>Transformer</a:t>
            </a:r>
            <a:r>
              <a:rPr lang="zh-CN" altLang="en-US" b="0" i="0" dirty="0">
                <a:solidFill>
                  <a:srgbClr val="000000"/>
                </a:solidFill>
                <a:effectLst/>
                <a:latin typeface="PingFangSC-Regular"/>
              </a:rPr>
              <a:t>输入序列的长度</a:t>
            </a: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23</a:t>
            </a:fld>
            <a:endParaRPr lang="zh-CN" altLang="en-US"/>
          </a:p>
        </p:txBody>
      </p:sp>
    </p:spTree>
    <p:extLst>
      <p:ext uri="{BB962C8B-B14F-4D97-AF65-F5344CB8AC3E}">
        <p14:creationId xmlns:p14="http://schemas.microsoft.com/office/powerpoint/2010/main" val="297796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FFFDFA"/>
                </a:solidFill>
                <a:effectLst/>
                <a:latin typeface="PingFangSC-Regular"/>
              </a:rPr>
              <a:t>DETR</a:t>
            </a:r>
            <a:r>
              <a:rPr lang="zh-CN" altLang="en-US" b="0" i="0" dirty="0">
                <a:solidFill>
                  <a:srgbClr val="FFFDFA"/>
                </a:solidFill>
                <a:effectLst/>
                <a:latin typeface="PingFangSC-Regular"/>
              </a:rPr>
              <a:t>先用</a:t>
            </a:r>
            <a:r>
              <a:rPr lang="en-US" altLang="zh-CN" b="0" i="0" dirty="0">
                <a:solidFill>
                  <a:srgbClr val="FFFDFA"/>
                </a:solidFill>
                <a:effectLst/>
                <a:latin typeface="PingFangSC-Regular"/>
              </a:rPr>
              <a:t>CNN</a:t>
            </a:r>
            <a:r>
              <a:rPr lang="zh-CN" altLang="en-US" b="0" i="0" dirty="0">
                <a:solidFill>
                  <a:srgbClr val="FFFDFA"/>
                </a:solidFill>
                <a:effectLst/>
                <a:latin typeface="PingFangSC-Regular"/>
              </a:rPr>
              <a:t>将输入图像</a:t>
            </a:r>
            <a:r>
              <a:rPr lang="en-US" altLang="zh-CN" b="0" i="0" dirty="0">
                <a:solidFill>
                  <a:srgbClr val="FFFDFA"/>
                </a:solidFill>
                <a:effectLst/>
                <a:latin typeface="PingFangSC-Regular"/>
              </a:rPr>
              <a:t>embedding</a:t>
            </a:r>
            <a:r>
              <a:rPr lang="zh-CN" altLang="en-US" b="0" i="0" dirty="0">
                <a:solidFill>
                  <a:srgbClr val="FFFDFA"/>
                </a:solidFill>
                <a:effectLst/>
                <a:latin typeface="PingFangSC-Regular"/>
              </a:rPr>
              <a:t>成一个二维表征，然后将二维表征转换成一维表征并结合</a:t>
            </a:r>
            <a:r>
              <a:rPr lang="en-US" altLang="zh-CN" b="0" i="0" dirty="0">
                <a:solidFill>
                  <a:srgbClr val="FFFDFA"/>
                </a:solidFill>
                <a:effectLst/>
                <a:latin typeface="PingFangSC-Regular"/>
              </a:rPr>
              <a:t>positional encoding</a:t>
            </a:r>
            <a:r>
              <a:rPr lang="zh-CN" altLang="en-US" b="0" i="0" dirty="0">
                <a:solidFill>
                  <a:srgbClr val="FFFDFA"/>
                </a:solidFill>
                <a:effectLst/>
                <a:latin typeface="PingFangSC-Regular"/>
              </a:rPr>
              <a:t>一起送入</a:t>
            </a:r>
            <a:r>
              <a:rPr lang="en-US" altLang="zh-CN" b="0" i="0" dirty="0">
                <a:solidFill>
                  <a:srgbClr val="FFFDFA"/>
                </a:solidFill>
                <a:effectLst/>
                <a:latin typeface="PingFangSC-Regular"/>
              </a:rPr>
              <a:t>encoder</a:t>
            </a:r>
            <a:r>
              <a:rPr lang="zh-CN" altLang="en-US" b="0" i="0" dirty="0">
                <a:solidFill>
                  <a:srgbClr val="FFFDFA"/>
                </a:solidFill>
                <a:effectLst/>
                <a:latin typeface="PingFangSC-Regular"/>
              </a:rPr>
              <a:t>，</a:t>
            </a:r>
            <a:r>
              <a:rPr lang="en-US" altLang="zh-CN" b="0" i="0" dirty="0">
                <a:solidFill>
                  <a:srgbClr val="FFFDFA"/>
                </a:solidFill>
                <a:effectLst/>
                <a:latin typeface="PingFangSC-Regular"/>
              </a:rPr>
              <a:t>decoder</a:t>
            </a:r>
            <a:r>
              <a:rPr lang="zh-CN" altLang="en-US" b="0" i="0" dirty="0">
                <a:solidFill>
                  <a:srgbClr val="FFFDFA"/>
                </a:solidFill>
                <a:effectLst/>
                <a:latin typeface="PingFangSC-Regular"/>
              </a:rPr>
              <a:t>将少量固定数量的已学习的</a:t>
            </a:r>
            <a:r>
              <a:rPr lang="en-US" altLang="zh-CN" b="0" i="0" dirty="0">
                <a:solidFill>
                  <a:srgbClr val="FFFDFA"/>
                </a:solidFill>
                <a:effectLst/>
                <a:latin typeface="PingFangSC-Regular"/>
              </a:rPr>
              <a:t>object queries(</a:t>
            </a:r>
            <a:r>
              <a:rPr lang="zh-CN" altLang="en-US" b="0" i="0" dirty="0">
                <a:solidFill>
                  <a:srgbClr val="FFFDFA"/>
                </a:solidFill>
                <a:effectLst/>
                <a:latin typeface="PingFangSC-Regular"/>
              </a:rPr>
              <a:t>可以理解为</a:t>
            </a:r>
            <a:r>
              <a:rPr lang="en-US" altLang="zh-CN" b="0" i="0" dirty="0">
                <a:solidFill>
                  <a:srgbClr val="FFFDFA"/>
                </a:solidFill>
                <a:effectLst/>
                <a:latin typeface="PingFangSC-Regular"/>
              </a:rPr>
              <a:t>positional embeddings)</a:t>
            </a:r>
            <a:r>
              <a:rPr lang="zh-CN" altLang="en-US" b="0" i="0" dirty="0">
                <a:solidFill>
                  <a:srgbClr val="FFFDFA"/>
                </a:solidFill>
                <a:effectLst/>
                <a:latin typeface="PingFangSC-Regular"/>
              </a:rPr>
              <a:t>和</a:t>
            </a:r>
            <a:r>
              <a:rPr lang="en-US" altLang="zh-CN" b="0" i="0" dirty="0">
                <a:solidFill>
                  <a:srgbClr val="FFFDFA"/>
                </a:solidFill>
                <a:effectLst/>
                <a:latin typeface="PingFangSC-Regular"/>
              </a:rPr>
              <a:t>encoder</a:t>
            </a:r>
            <a:r>
              <a:rPr lang="zh-CN" altLang="en-US" b="0" i="0" dirty="0">
                <a:solidFill>
                  <a:srgbClr val="FFFDFA"/>
                </a:solidFill>
                <a:effectLst/>
                <a:latin typeface="PingFangSC-Regular"/>
              </a:rPr>
              <a:t>的输出作为输入。最后将</a:t>
            </a:r>
            <a:r>
              <a:rPr lang="en-US" altLang="zh-CN" b="0" i="0" dirty="0">
                <a:solidFill>
                  <a:srgbClr val="FFFDFA"/>
                </a:solidFill>
                <a:effectLst/>
                <a:latin typeface="PingFangSC-Regular"/>
              </a:rPr>
              <a:t>decoder</a:t>
            </a:r>
            <a:r>
              <a:rPr lang="zh-CN" altLang="en-US" b="0" i="0" dirty="0">
                <a:solidFill>
                  <a:srgbClr val="FFFDFA"/>
                </a:solidFill>
                <a:effectLst/>
                <a:latin typeface="PingFangSC-Regular"/>
              </a:rPr>
              <a:t>得到的每个</a:t>
            </a:r>
            <a:r>
              <a:rPr lang="en-US" altLang="zh-CN" b="0" i="0" dirty="0">
                <a:solidFill>
                  <a:srgbClr val="FFFDFA"/>
                </a:solidFill>
                <a:effectLst/>
                <a:latin typeface="PingFangSC-Regular"/>
              </a:rPr>
              <a:t>output </a:t>
            </a:r>
            <a:r>
              <a:rPr lang="en-US" altLang="zh-CN" b="0" i="0" dirty="0" err="1">
                <a:solidFill>
                  <a:srgbClr val="FFFDFA"/>
                </a:solidFill>
                <a:effectLst/>
                <a:latin typeface="PingFangSC-Regular"/>
              </a:rPr>
              <a:t>embdding</a:t>
            </a:r>
            <a:r>
              <a:rPr lang="zh-CN" altLang="en-US" b="0" i="0" dirty="0">
                <a:solidFill>
                  <a:srgbClr val="FFFDFA"/>
                </a:solidFill>
                <a:effectLst/>
                <a:latin typeface="PingFangSC-Regular"/>
              </a:rPr>
              <a:t>传递到一个共享的前馈网络</a:t>
            </a:r>
            <a:r>
              <a:rPr lang="en-US" altLang="zh-CN" b="0" i="0" dirty="0">
                <a:solidFill>
                  <a:srgbClr val="FFFDFA"/>
                </a:solidFill>
                <a:effectLst/>
                <a:latin typeface="PingFangSC-Regular"/>
              </a:rPr>
              <a:t>(FFN)</a:t>
            </a:r>
            <a:r>
              <a:rPr lang="zh-CN" altLang="en-US" b="0" i="0" dirty="0">
                <a:solidFill>
                  <a:srgbClr val="FFFDFA"/>
                </a:solidFill>
                <a:effectLst/>
                <a:latin typeface="PingFangSC-Regular"/>
              </a:rPr>
              <a:t>，该网络可以预测一个检测结果</a:t>
            </a:r>
            <a:r>
              <a:rPr lang="en-US" altLang="zh-CN" b="0" i="0" dirty="0">
                <a:solidFill>
                  <a:srgbClr val="FFFDFA"/>
                </a:solidFill>
                <a:effectLst/>
                <a:latin typeface="PingFangSC-Regular"/>
              </a:rPr>
              <a:t>(</a:t>
            </a:r>
            <a:r>
              <a:rPr lang="zh-CN" altLang="en-US" b="0" i="0" dirty="0">
                <a:solidFill>
                  <a:srgbClr val="FFFDFA"/>
                </a:solidFill>
                <a:effectLst/>
                <a:latin typeface="PingFangSC-Regular"/>
              </a:rPr>
              <a:t>包括类和边框</a:t>
            </a:r>
            <a:r>
              <a:rPr lang="en-US" altLang="zh-CN" b="0" i="0" dirty="0">
                <a:solidFill>
                  <a:srgbClr val="FFFDFA"/>
                </a:solidFill>
                <a:effectLst/>
                <a:latin typeface="PingFangSC-Regular"/>
              </a:rPr>
              <a:t>)</a:t>
            </a:r>
            <a:r>
              <a:rPr lang="zh-CN" altLang="en-US" b="0" i="0" dirty="0">
                <a:solidFill>
                  <a:srgbClr val="FFFDFA"/>
                </a:solidFill>
                <a:effectLst/>
                <a:latin typeface="PingFangSC-Regular"/>
              </a:rPr>
              <a:t>或着“没有目标”的类。</a:t>
            </a:r>
            <a:endParaRPr lang="zh-CN" altLang="en-US" dirty="0"/>
          </a:p>
          <a:p>
            <a:pPr algn="l"/>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24</a:t>
            </a:fld>
            <a:endParaRPr lang="zh-CN" altLang="en-US"/>
          </a:p>
        </p:txBody>
      </p:sp>
    </p:spTree>
    <p:extLst>
      <p:ext uri="{BB962C8B-B14F-4D97-AF65-F5344CB8AC3E}">
        <p14:creationId xmlns:p14="http://schemas.microsoft.com/office/powerpoint/2010/main" val="344493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1" i="0" dirty="0">
                <a:solidFill>
                  <a:srgbClr val="000000"/>
                </a:solidFill>
                <a:effectLst/>
                <a:latin typeface="PingFangSC-Regular"/>
              </a:rPr>
              <a:t>Encoder</a:t>
            </a:r>
            <a:endParaRPr lang="en-US" altLang="zh-CN" b="0" i="0" dirty="0">
              <a:solidFill>
                <a:srgbClr val="DCD7CF"/>
              </a:solidFill>
              <a:effectLst/>
              <a:latin typeface="mp-quote"/>
            </a:endParaRPr>
          </a:p>
          <a:p>
            <a:pPr algn="just"/>
            <a:r>
              <a:rPr lang="zh-CN" altLang="en-US" b="0" i="0" dirty="0">
                <a:solidFill>
                  <a:srgbClr val="000000"/>
                </a:solidFill>
                <a:effectLst/>
                <a:latin typeface="PingFangSC-Regular"/>
              </a:rPr>
              <a:t>将</a:t>
            </a:r>
            <a:r>
              <a:rPr lang="en-US" altLang="zh-CN" b="0" i="0" dirty="0">
                <a:solidFill>
                  <a:srgbClr val="000000"/>
                </a:solidFill>
                <a:effectLst/>
                <a:latin typeface="PingFangSC-Regular"/>
              </a:rPr>
              <a:t>Backbone</a:t>
            </a:r>
            <a:r>
              <a:rPr lang="zh-CN" altLang="en-US" b="0" i="0" dirty="0">
                <a:solidFill>
                  <a:srgbClr val="000000"/>
                </a:solidFill>
                <a:effectLst/>
                <a:latin typeface="PingFangSC-Regular"/>
              </a:rPr>
              <a:t>输出的</a:t>
            </a:r>
            <a:r>
              <a:rPr lang="en-US" altLang="zh-CN" b="0" i="0" dirty="0">
                <a:solidFill>
                  <a:srgbClr val="000000"/>
                </a:solidFill>
                <a:effectLst/>
                <a:latin typeface="PingFangSC-Regular"/>
              </a:rPr>
              <a:t>feature map</a:t>
            </a:r>
            <a:r>
              <a:rPr lang="zh-CN" altLang="en-US" b="0" i="0" dirty="0">
                <a:solidFill>
                  <a:srgbClr val="000000"/>
                </a:solidFill>
                <a:effectLst/>
                <a:latin typeface="PingFangSC-Regular"/>
              </a:rPr>
              <a:t>转换成一维表征，得到</a:t>
            </a:r>
            <a:r>
              <a:rPr lang="en-US" altLang="zh-CN" b="0" i="0" dirty="0" err="1">
                <a:solidFill>
                  <a:srgbClr val="000000"/>
                </a:solidFill>
                <a:effectLst/>
                <a:latin typeface="PingFangSC-Regular"/>
              </a:rPr>
              <a:t>dxHW</a:t>
            </a:r>
            <a:r>
              <a:rPr lang="zh-CN" altLang="en-US" b="0" i="0" dirty="0">
                <a:solidFill>
                  <a:srgbClr val="000000"/>
                </a:solidFill>
                <a:effectLst/>
                <a:latin typeface="PingFangSC-Regular"/>
              </a:rPr>
              <a:t>特征图，然后结合</a:t>
            </a:r>
            <a:r>
              <a:rPr lang="en-US" altLang="zh-CN" b="0" i="0" dirty="0">
                <a:solidFill>
                  <a:srgbClr val="000000"/>
                </a:solidFill>
                <a:effectLst/>
                <a:latin typeface="PingFangSC-Regular"/>
              </a:rPr>
              <a:t>positional encoding</a:t>
            </a:r>
            <a:r>
              <a:rPr lang="zh-CN" altLang="en-US" b="0" i="0" dirty="0">
                <a:solidFill>
                  <a:srgbClr val="000000"/>
                </a:solidFill>
                <a:effectLst/>
                <a:latin typeface="PingFangSC-Regular"/>
              </a:rPr>
              <a:t>作为</a:t>
            </a:r>
            <a:r>
              <a:rPr lang="en-US" altLang="zh-CN" b="0" i="0" dirty="0">
                <a:solidFill>
                  <a:srgbClr val="000000"/>
                </a:solidFill>
                <a:effectLst/>
                <a:latin typeface="PingFangSC-Regular"/>
              </a:rPr>
              <a:t>Encoder</a:t>
            </a:r>
            <a:r>
              <a:rPr lang="zh-CN" altLang="en-US" b="0" i="0" dirty="0">
                <a:solidFill>
                  <a:srgbClr val="000000"/>
                </a:solidFill>
                <a:effectLst/>
                <a:latin typeface="PingFangSC-Regular"/>
              </a:rPr>
              <a:t>的输入。每个</a:t>
            </a:r>
            <a:r>
              <a:rPr lang="en-US" altLang="zh-CN" b="0" i="0" dirty="0">
                <a:solidFill>
                  <a:srgbClr val="000000"/>
                </a:solidFill>
                <a:effectLst/>
                <a:latin typeface="PingFangSC-Regular"/>
              </a:rPr>
              <a:t>Encoder</a:t>
            </a:r>
            <a:r>
              <a:rPr lang="zh-CN" altLang="en-US" b="0" i="0" dirty="0">
                <a:solidFill>
                  <a:srgbClr val="000000"/>
                </a:solidFill>
                <a:effectLst/>
                <a:latin typeface="PingFangSC-Regular"/>
              </a:rPr>
              <a:t>都由</a:t>
            </a:r>
            <a:r>
              <a:rPr lang="en-US" altLang="zh-CN" b="0" i="0" dirty="0">
                <a:solidFill>
                  <a:srgbClr val="000000"/>
                </a:solidFill>
                <a:effectLst/>
                <a:latin typeface="PingFangSC-Regular"/>
              </a:rPr>
              <a:t>Multi-Head Self-Attention</a:t>
            </a:r>
            <a:r>
              <a:rPr lang="zh-CN" altLang="en-US" b="0" i="0" dirty="0">
                <a:solidFill>
                  <a:srgbClr val="000000"/>
                </a:solidFill>
                <a:effectLst/>
                <a:latin typeface="PingFangSC-Regular"/>
              </a:rPr>
              <a:t>和</a:t>
            </a:r>
            <a:r>
              <a:rPr lang="en-US" altLang="zh-CN" b="0" i="0" dirty="0">
                <a:solidFill>
                  <a:srgbClr val="000000"/>
                </a:solidFill>
                <a:effectLst/>
                <a:latin typeface="PingFangSC-Regular"/>
              </a:rPr>
              <a:t>FFN</a:t>
            </a:r>
            <a:r>
              <a:rPr lang="zh-CN" altLang="en-US" b="0" i="0" dirty="0">
                <a:solidFill>
                  <a:srgbClr val="000000"/>
                </a:solidFill>
                <a:effectLst/>
                <a:latin typeface="PingFangSC-Regular"/>
              </a:rPr>
              <a:t>组成。</a:t>
            </a:r>
            <a:endParaRPr lang="zh-CN" altLang="en-US" b="0" i="0" dirty="0">
              <a:solidFill>
                <a:srgbClr val="DCD7CF"/>
              </a:solidFill>
              <a:effectLst/>
              <a:latin typeface="mp-quote"/>
            </a:endParaRPr>
          </a:p>
          <a:p>
            <a:pPr algn="just"/>
            <a:r>
              <a:rPr lang="zh-CN" altLang="en-US" b="0" i="0" dirty="0">
                <a:solidFill>
                  <a:srgbClr val="000000"/>
                </a:solidFill>
                <a:effectLst/>
                <a:latin typeface="PingFangSC-Regular"/>
              </a:rPr>
              <a:t>和</a:t>
            </a:r>
            <a:r>
              <a:rPr lang="en-US" altLang="zh-CN" b="0" i="0" dirty="0">
                <a:solidFill>
                  <a:srgbClr val="000000"/>
                </a:solidFill>
                <a:effectLst/>
                <a:latin typeface="PingFangSC-Regular"/>
              </a:rPr>
              <a:t>Transformer Encoder</a:t>
            </a:r>
            <a:r>
              <a:rPr lang="zh-CN" altLang="en-US" b="0" i="0" dirty="0">
                <a:solidFill>
                  <a:srgbClr val="000000"/>
                </a:solidFill>
                <a:effectLst/>
                <a:latin typeface="PingFangSC-Regular"/>
              </a:rPr>
              <a:t>不同的是，因为</a:t>
            </a:r>
            <a:r>
              <a:rPr lang="en-US" altLang="zh-CN" b="0" i="0" dirty="0">
                <a:solidFill>
                  <a:srgbClr val="000000"/>
                </a:solidFill>
                <a:effectLst/>
                <a:latin typeface="PingFangSC-Regular"/>
              </a:rPr>
              <a:t>Encoder</a:t>
            </a:r>
            <a:r>
              <a:rPr lang="zh-CN" altLang="en-US" b="0" i="0" dirty="0">
                <a:solidFill>
                  <a:srgbClr val="000000"/>
                </a:solidFill>
                <a:effectLst/>
                <a:latin typeface="PingFangSC-Regular"/>
              </a:rPr>
              <a:t>具有位置不变性，</a:t>
            </a:r>
            <a:r>
              <a:rPr lang="en-US" altLang="zh-CN" b="0" i="0" dirty="0">
                <a:solidFill>
                  <a:srgbClr val="000000"/>
                </a:solidFill>
                <a:effectLst/>
                <a:latin typeface="PingFangSC-Regular"/>
              </a:rPr>
              <a:t>DETR</a:t>
            </a:r>
            <a:r>
              <a:rPr lang="zh-CN" altLang="en-US" b="0" i="0" dirty="0">
                <a:solidFill>
                  <a:srgbClr val="000000"/>
                </a:solidFill>
                <a:effectLst/>
                <a:latin typeface="PingFangSC-Regular"/>
              </a:rPr>
              <a:t>将</a:t>
            </a:r>
            <a:r>
              <a:rPr lang="en-US" altLang="zh-CN" b="0" i="0" dirty="0">
                <a:solidFill>
                  <a:srgbClr val="000000"/>
                </a:solidFill>
                <a:effectLst/>
                <a:latin typeface="PingFangSC-Regular"/>
              </a:rPr>
              <a:t>positional encoding</a:t>
            </a:r>
            <a:r>
              <a:rPr lang="zh-CN" altLang="en-US" b="0" i="0" dirty="0">
                <a:solidFill>
                  <a:srgbClr val="000000"/>
                </a:solidFill>
                <a:effectLst/>
                <a:latin typeface="PingFangSC-Regular"/>
              </a:rPr>
              <a:t>添加到每一个</a:t>
            </a:r>
            <a:r>
              <a:rPr lang="en-US" altLang="zh-CN" b="0" i="0" dirty="0">
                <a:solidFill>
                  <a:srgbClr val="000000"/>
                </a:solidFill>
                <a:effectLst/>
                <a:latin typeface="PingFangSC-Regular"/>
              </a:rPr>
              <a:t>Multi-Head Self-Attention</a:t>
            </a:r>
            <a:r>
              <a:rPr lang="zh-CN" altLang="en-US" b="0" i="0" dirty="0">
                <a:solidFill>
                  <a:srgbClr val="000000"/>
                </a:solidFill>
                <a:effectLst/>
                <a:latin typeface="PingFangSC-Regular"/>
              </a:rPr>
              <a:t>中，来保证目标检测的位置敏感性。</a:t>
            </a:r>
            <a:endParaRPr lang="zh-CN" altLang="en-US" b="0" i="0" dirty="0">
              <a:solidFill>
                <a:srgbClr val="DCD7CF"/>
              </a:solidFill>
              <a:effectLst/>
              <a:latin typeface="mp-quote"/>
            </a:endParaRPr>
          </a:p>
          <a:p>
            <a:pPr algn="l"/>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25</a:t>
            </a:fld>
            <a:endParaRPr lang="zh-CN" altLang="en-US"/>
          </a:p>
        </p:txBody>
      </p:sp>
    </p:spTree>
    <p:extLst>
      <p:ext uri="{BB962C8B-B14F-4D97-AF65-F5344CB8AC3E}">
        <p14:creationId xmlns:p14="http://schemas.microsoft.com/office/powerpoint/2010/main" val="1660024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1" i="0" dirty="0">
                <a:solidFill>
                  <a:srgbClr val="000000"/>
                </a:solidFill>
                <a:effectLst/>
                <a:latin typeface="PingFangSC-Regular"/>
              </a:rPr>
              <a:t> Decoder</a:t>
            </a:r>
            <a:endParaRPr lang="en-US" altLang="zh-CN" b="0" i="0" dirty="0">
              <a:solidFill>
                <a:srgbClr val="DCD7CF"/>
              </a:solidFill>
              <a:effectLst/>
              <a:latin typeface="mp-quote"/>
            </a:endParaRPr>
          </a:p>
          <a:p>
            <a:pPr algn="just"/>
            <a:r>
              <a:rPr lang="zh-CN" altLang="en-US" b="0" i="0" dirty="0">
                <a:solidFill>
                  <a:srgbClr val="000000"/>
                </a:solidFill>
                <a:effectLst/>
                <a:latin typeface="PingFangSC-Regular"/>
              </a:rPr>
              <a:t>因为</a:t>
            </a:r>
            <a:r>
              <a:rPr lang="en-US" altLang="zh-CN" b="0" i="0" dirty="0">
                <a:solidFill>
                  <a:srgbClr val="000000"/>
                </a:solidFill>
                <a:effectLst/>
                <a:latin typeface="PingFangSC-Regular"/>
              </a:rPr>
              <a:t>Decoder</a:t>
            </a:r>
            <a:r>
              <a:rPr lang="zh-CN" altLang="en-US" b="0" i="0" dirty="0">
                <a:solidFill>
                  <a:srgbClr val="000000"/>
                </a:solidFill>
                <a:effectLst/>
                <a:latin typeface="PingFangSC-Regular"/>
              </a:rPr>
              <a:t>也具有位置不变性，</a:t>
            </a:r>
            <a:r>
              <a:rPr lang="en-US" altLang="zh-CN" b="0" i="0" dirty="0">
                <a:solidFill>
                  <a:srgbClr val="000000"/>
                </a:solidFill>
                <a:effectLst/>
                <a:latin typeface="PingFangSC-Regular"/>
              </a:rPr>
              <a:t>Decoder</a:t>
            </a:r>
            <a:r>
              <a:rPr lang="zh-CN" altLang="en-US" b="0" i="0" dirty="0">
                <a:solidFill>
                  <a:srgbClr val="000000"/>
                </a:solidFill>
                <a:effectLst/>
                <a:latin typeface="PingFangSC-Regular"/>
              </a:rPr>
              <a:t>的</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object query(</a:t>
            </a:r>
            <a:r>
              <a:rPr lang="zh-CN" altLang="en-US" b="0" i="0" dirty="0">
                <a:solidFill>
                  <a:srgbClr val="000000"/>
                </a:solidFill>
                <a:effectLst/>
                <a:latin typeface="PingFangSC-Regular"/>
              </a:rPr>
              <a:t>可以理解为学习不同</a:t>
            </a:r>
            <a:r>
              <a:rPr lang="en-US" altLang="zh-CN" b="0" i="0" dirty="0">
                <a:solidFill>
                  <a:srgbClr val="000000"/>
                </a:solidFill>
                <a:effectLst/>
                <a:latin typeface="PingFangSC-Regular"/>
              </a:rPr>
              <a:t>object</a:t>
            </a:r>
            <a:r>
              <a:rPr lang="zh-CN" altLang="en-US" b="0" i="0" dirty="0">
                <a:solidFill>
                  <a:srgbClr val="000000"/>
                </a:solidFill>
                <a:effectLst/>
                <a:latin typeface="PingFangSC-Regular"/>
              </a:rPr>
              <a:t>的</a:t>
            </a:r>
            <a:r>
              <a:rPr lang="en-US" altLang="zh-CN" b="0" i="0" dirty="0">
                <a:solidFill>
                  <a:srgbClr val="000000"/>
                </a:solidFill>
                <a:effectLst/>
                <a:latin typeface="PingFangSC-Regular"/>
              </a:rPr>
              <a:t>positional embedding)</a:t>
            </a:r>
            <a:r>
              <a:rPr lang="zh-CN" altLang="en-US" b="0" i="0" dirty="0">
                <a:solidFill>
                  <a:srgbClr val="000000"/>
                </a:solidFill>
                <a:effectLst/>
                <a:latin typeface="PingFangSC-Regular"/>
              </a:rPr>
              <a:t>必须是不同，以便产生不同的结果，并且同时把它们添加到每一个</a:t>
            </a:r>
            <a:r>
              <a:rPr lang="en-US" altLang="zh-CN" b="0" i="0" dirty="0">
                <a:solidFill>
                  <a:srgbClr val="000000"/>
                </a:solidFill>
                <a:effectLst/>
                <a:latin typeface="PingFangSC-Regular"/>
              </a:rPr>
              <a:t>Multi-Head Attention</a:t>
            </a:r>
            <a:r>
              <a:rPr lang="zh-CN" altLang="en-US" b="0" i="0" dirty="0">
                <a:solidFill>
                  <a:srgbClr val="000000"/>
                </a:solidFill>
                <a:effectLst/>
                <a:latin typeface="PingFangSC-Regular"/>
              </a:rPr>
              <a:t>中。</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object queries</a:t>
            </a:r>
            <a:r>
              <a:rPr lang="zh-CN" altLang="en-US" b="0" i="0" dirty="0">
                <a:solidFill>
                  <a:srgbClr val="000000"/>
                </a:solidFill>
                <a:effectLst/>
                <a:latin typeface="PingFangSC-Regular"/>
              </a:rPr>
              <a:t>通过</a:t>
            </a:r>
            <a:r>
              <a:rPr lang="en-US" altLang="zh-CN" b="0" i="0" dirty="0">
                <a:solidFill>
                  <a:srgbClr val="000000"/>
                </a:solidFill>
                <a:effectLst/>
                <a:latin typeface="PingFangSC-Regular"/>
              </a:rPr>
              <a:t>Decoder</a:t>
            </a:r>
            <a:r>
              <a:rPr lang="zh-CN" altLang="en-US" b="0" i="0" dirty="0">
                <a:solidFill>
                  <a:srgbClr val="000000"/>
                </a:solidFill>
                <a:effectLst/>
                <a:latin typeface="PingFangSC-Regular"/>
              </a:rPr>
              <a:t>转换成一个</a:t>
            </a:r>
            <a:r>
              <a:rPr lang="en-US" altLang="zh-CN" b="0" i="0" dirty="0">
                <a:solidFill>
                  <a:srgbClr val="000000"/>
                </a:solidFill>
                <a:effectLst/>
                <a:latin typeface="PingFangSC-Regular"/>
              </a:rPr>
              <a:t>output embedding</a:t>
            </a:r>
            <a:r>
              <a:rPr lang="zh-CN" altLang="en-US" b="0" i="0" dirty="0">
                <a:solidFill>
                  <a:srgbClr val="000000"/>
                </a:solidFill>
                <a:effectLst/>
                <a:latin typeface="PingFangSC-Regular"/>
              </a:rPr>
              <a:t>，然后</a:t>
            </a:r>
            <a:r>
              <a:rPr lang="en-US" altLang="zh-CN" b="0" i="0" dirty="0">
                <a:solidFill>
                  <a:srgbClr val="000000"/>
                </a:solidFill>
                <a:effectLst/>
                <a:latin typeface="PingFangSC-Regular"/>
              </a:rPr>
              <a:t>output embedding</a:t>
            </a:r>
            <a:r>
              <a:rPr lang="zh-CN" altLang="en-US" b="0" i="0" dirty="0">
                <a:solidFill>
                  <a:srgbClr val="000000"/>
                </a:solidFill>
                <a:effectLst/>
                <a:latin typeface="PingFangSC-Regular"/>
              </a:rPr>
              <a:t>通过</a:t>
            </a:r>
            <a:r>
              <a:rPr lang="en-US" altLang="zh-CN" b="0" i="0" dirty="0">
                <a:solidFill>
                  <a:srgbClr val="000000"/>
                </a:solidFill>
                <a:effectLst/>
                <a:latin typeface="PingFangSC-Regular"/>
              </a:rPr>
              <a:t>FFN</a:t>
            </a:r>
            <a:r>
              <a:rPr lang="zh-CN" altLang="en-US" b="0" i="0" dirty="0">
                <a:solidFill>
                  <a:srgbClr val="000000"/>
                </a:solidFill>
                <a:effectLst/>
                <a:latin typeface="PingFangSC-Regular"/>
              </a:rPr>
              <a:t>独立解码出</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个预测结果，包含</a:t>
            </a:r>
            <a:r>
              <a:rPr lang="en-US" altLang="zh-CN" b="0" i="0" dirty="0">
                <a:solidFill>
                  <a:srgbClr val="000000"/>
                </a:solidFill>
                <a:effectLst/>
                <a:latin typeface="PingFangSC-Regular"/>
              </a:rPr>
              <a:t>box</a:t>
            </a:r>
            <a:r>
              <a:rPr lang="zh-CN" altLang="en-US" b="0" i="0" dirty="0">
                <a:solidFill>
                  <a:srgbClr val="000000"/>
                </a:solidFill>
                <a:effectLst/>
                <a:latin typeface="PingFangSC-Regular"/>
              </a:rPr>
              <a:t>和</a:t>
            </a:r>
            <a:r>
              <a:rPr lang="en-US" altLang="zh-CN" b="0" i="0" dirty="0">
                <a:solidFill>
                  <a:srgbClr val="000000"/>
                </a:solidFill>
                <a:effectLst/>
                <a:latin typeface="PingFangSC-Regular"/>
              </a:rPr>
              <a:t>class</a:t>
            </a:r>
            <a:r>
              <a:rPr lang="zh-CN" altLang="en-US" b="0" i="0" dirty="0">
                <a:solidFill>
                  <a:srgbClr val="000000"/>
                </a:solidFill>
                <a:effectLst/>
                <a:latin typeface="PingFangSC-Regular"/>
              </a:rPr>
              <a:t>。对输入</a:t>
            </a:r>
            <a:r>
              <a:rPr lang="en-US" altLang="zh-CN" b="0" i="0" dirty="0">
                <a:solidFill>
                  <a:srgbClr val="000000"/>
                </a:solidFill>
                <a:effectLst/>
                <a:latin typeface="PingFangSC-Regular"/>
              </a:rPr>
              <a:t>embedding</a:t>
            </a:r>
            <a:r>
              <a:rPr lang="zh-CN" altLang="en-US" b="0" i="0" dirty="0">
                <a:solidFill>
                  <a:srgbClr val="000000"/>
                </a:solidFill>
                <a:effectLst/>
                <a:latin typeface="PingFangSC-Regular"/>
              </a:rPr>
              <a:t>同时使用</a:t>
            </a:r>
            <a:r>
              <a:rPr lang="en-US" altLang="zh-CN" b="0" i="0" dirty="0">
                <a:solidFill>
                  <a:srgbClr val="000000"/>
                </a:solidFill>
                <a:effectLst/>
                <a:latin typeface="PingFangSC-Regular"/>
              </a:rPr>
              <a:t>Self-Attention</a:t>
            </a:r>
            <a:r>
              <a:rPr lang="zh-CN" altLang="en-US" b="0" i="0" dirty="0">
                <a:solidFill>
                  <a:srgbClr val="000000"/>
                </a:solidFill>
                <a:effectLst/>
                <a:latin typeface="PingFangSC-Regular"/>
              </a:rPr>
              <a:t>和</a:t>
            </a:r>
            <a:r>
              <a:rPr lang="en-US" altLang="zh-CN" b="0" i="0" dirty="0">
                <a:solidFill>
                  <a:srgbClr val="000000"/>
                </a:solidFill>
                <a:effectLst/>
                <a:latin typeface="PingFangSC-Regular"/>
              </a:rPr>
              <a:t>Encoder-Decoder Attention</a:t>
            </a:r>
            <a:r>
              <a:rPr lang="zh-CN" altLang="en-US" b="0" i="0" dirty="0">
                <a:solidFill>
                  <a:srgbClr val="000000"/>
                </a:solidFill>
                <a:effectLst/>
                <a:latin typeface="PingFangSC-Regular"/>
              </a:rPr>
              <a:t>，模型可以利用目标的相互关系来进行全局推理。</a:t>
            </a:r>
            <a:endParaRPr lang="zh-CN" altLang="en-US" b="0" i="0" dirty="0">
              <a:solidFill>
                <a:srgbClr val="DCD7CF"/>
              </a:solidFill>
              <a:effectLst/>
              <a:latin typeface="mp-quote"/>
            </a:endParaRPr>
          </a:p>
          <a:p>
            <a:pPr algn="just"/>
            <a:r>
              <a:rPr lang="zh-CN" altLang="en-US" b="0" i="0" dirty="0">
                <a:solidFill>
                  <a:srgbClr val="000000"/>
                </a:solidFill>
                <a:effectLst/>
                <a:latin typeface="PingFangSC-Regular"/>
              </a:rPr>
              <a:t>和</a:t>
            </a:r>
            <a:r>
              <a:rPr lang="en-US" altLang="zh-CN" b="0" i="0" dirty="0">
                <a:solidFill>
                  <a:srgbClr val="000000"/>
                </a:solidFill>
                <a:effectLst/>
                <a:latin typeface="PingFangSC-Regular"/>
              </a:rPr>
              <a:t>Transformer Decoder</a:t>
            </a:r>
            <a:r>
              <a:rPr lang="zh-CN" altLang="en-US" b="0" i="0" dirty="0">
                <a:solidFill>
                  <a:srgbClr val="000000"/>
                </a:solidFill>
                <a:effectLst/>
                <a:latin typeface="PingFangSC-Regular"/>
              </a:rPr>
              <a:t>不同的是，</a:t>
            </a:r>
            <a:r>
              <a:rPr lang="en-US" altLang="zh-CN" b="0" i="0" dirty="0">
                <a:solidFill>
                  <a:srgbClr val="000000"/>
                </a:solidFill>
                <a:effectLst/>
                <a:latin typeface="PingFangSC-Regular"/>
              </a:rPr>
              <a:t>DETR</a:t>
            </a:r>
            <a:r>
              <a:rPr lang="zh-CN" altLang="en-US" b="0" i="0" dirty="0">
                <a:solidFill>
                  <a:srgbClr val="000000"/>
                </a:solidFill>
                <a:effectLst/>
                <a:latin typeface="PingFangSC-Regular"/>
              </a:rPr>
              <a:t>的每个</a:t>
            </a:r>
            <a:r>
              <a:rPr lang="en-US" altLang="zh-CN" b="0" i="0" dirty="0">
                <a:solidFill>
                  <a:srgbClr val="000000"/>
                </a:solidFill>
                <a:effectLst/>
                <a:latin typeface="PingFangSC-Regular"/>
              </a:rPr>
              <a:t>Decoder</a:t>
            </a:r>
            <a:r>
              <a:rPr lang="zh-CN" altLang="en-US" b="0" i="0" dirty="0">
                <a:solidFill>
                  <a:srgbClr val="000000"/>
                </a:solidFill>
                <a:effectLst/>
                <a:latin typeface="PingFangSC-Regular"/>
              </a:rPr>
              <a:t>并行输出</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个对象，</a:t>
            </a:r>
            <a:r>
              <a:rPr lang="en-US" altLang="zh-CN" b="0" i="0" dirty="0">
                <a:solidFill>
                  <a:srgbClr val="000000"/>
                </a:solidFill>
                <a:effectLst/>
                <a:latin typeface="PingFangSC-Regular"/>
              </a:rPr>
              <a:t>Transformer Decoder</a:t>
            </a:r>
            <a:r>
              <a:rPr lang="zh-CN" altLang="en-US" b="0" i="0" dirty="0">
                <a:solidFill>
                  <a:srgbClr val="000000"/>
                </a:solidFill>
                <a:effectLst/>
                <a:latin typeface="PingFangSC-Regular"/>
              </a:rPr>
              <a:t>使用的是自回归模型，串行输出</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个对象，每次只能预测一个输出序列的一个元素。</a:t>
            </a:r>
            <a:endParaRPr lang="en-US" altLang="zh-CN" b="0" i="0" dirty="0">
              <a:solidFill>
                <a:srgbClr val="000000"/>
              </a:solidFill>
              <a:effectLst/>
              <a:latin typeface="PingFangSC-Regular"/>
            </a:endParaRPr>
          </a:p>
          <a:p>
            <a:pPr algn="just"/>
            <a:r>
              <a:rPr lang="en-US" altLang="zh-CN" b="0" i="0" dirty="0">
                <a:solidFill>
                  <a:srgbClr val="000000"/>
                </a:solidFill>
                <a:effectLst/>
                <a:latin typeface="PingFangSC-Regular"/>
              </a:rPr>
              <a:t>DETR</a:t>
            </a:r>
            <a:r>
              <a:rPr lang="zh-CN" altLang="en-US" b="0" i="0" dirty="0">
                <a:solidFill>
                  <a:srgbClr val="000000"/>
                </a:solidFill>
                <a:effectLst/>
                <a:latin typeface="PingFangSC-Regular"/>
              </a:rPr>
              <a:t>可视化</a:t>
            </a:r>
            <a:r>
              <a:rPr lang="en-US" altLang="zh-CN" b="0" i="0" dirty="0">
                <a:solidFill>
                  <a:srgbClr val="000000"/>
                </a:solidFill>
                <a:effectLst/>
                <a:latin typeface="PingFangSC-Regular"/>
              </a:rPr>
              <a:t>decoder</a:t>
            </a:r>
            <a:r>
              <a:rPr lang="zh-CN" altLang="en-US" b="0" i="0" dirty="0">
                <a:solidFill>
                  <a:srgbClr val="000000"/>
                </a:solidFill>
                <a:effectLst/>
                <a:latin typeface="PingFangSC-Regular"/>
              </a:rPr>
              <a:t>预测得到的</a:t>
            </a:r>
            <a:r>
              <a:rPr lang="en-US" altLang="zh-CN" b="0" i="0" dirty="0">
                <a:solidFill>
                  <a:srgbClr val="000000"/>
                </a:solidFill>
                <a:effectLst/>
                <a:latin typeface="PingFangSC-Regular"/>
              </a:rPr>
              <a:t>20</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slot</a:t>
            </a:r>
            <a:r>
              <a:rPr lang="zh-CN" altLang="en-US" b="0" i="0" dirty="0">
                <a:solidFill>
                  <a:srgbClr val="000000"/>
                </a:solidFill>
                <a:effectLst/>
                <a:latin typeface="PingFangSC-Regular"/>
              </a:rPr>
              <a:t>。可以观察到每个</a:t>
            </a:r>
            <a:r>
              <a:rPr lang="en-US" altLang="zh-CN" b="0" i="0" dirty="0">
                <a:solidFill>
                  <a:srgbClr val="000000"/>
                </a:solidFill>
                <a:effectLst/>
                <a:latin typeface="PingFangSC-Regular"/>
              </a:rPr>
              <a:t>slot</a:t>
            </a:r>
            <a:r>
              <a:rPr lang="zh-CN" altLang="en-US" b="0" i="0" dirty="0">
                <a:solidFill>
                  <a:srgbClr val="000000"/>
                </a:solidFill>
                <a:effectLst/>
                <a:latin typeface="PingFangSC-Regular"/>
              </a:rPr>
              <a:t>学习到了特定区域的尺度大小。</a:t>
            </a:r>
            <a:r>
              <a:rPr lang="en-US" altLang="zh-CN" b="0" i="0" dirty="0">
                <a:solidFill>
                  <a:srgbClr val="000000"/>
                </a:solidFill>
                <a:effectLst/>
                <a:latin typeface="PingFangSC-Regular"/>
              </a:rPr>
              <a:t>Object queries</a:t>
            </a:r>
            <a:r>
              <a:rPr lang="zh-CN" altLang="en-US" b="0" i="0" dirty="0">
                <a:solidFill>
                  <a:srgbClr val="000000"/>
                </a:solidFill>
                <a:effectLst/>
                <a:latin typeface="PingFangSC-Regular"/>
              </a:rPr>
              <a:t>从这个角度看，其实有点像</a:t>
            </a:r>
            <a:r>
              <a:rPr lang="en-US" altLang="zh-CN" b="0" i="0" dirty="0">
                <a:solidFill>
                  <a:srgbClr val="000000"/>
                </a:solidFill>
                <a:effectLst/>
                <a:latin typeface="PingFangSC-Regular"/>
              </a:rPr>
              <a:t>Faster-RCNN</a:t>
            </a:r>
            <a:r>
              <a:rPr lang="zh-CN" altLang="en-US" b="0" i="0" dirty="0">
                <a:solidFill>
                  <a:srgbClr val="000000"/>
                </a:solidFill>
                <a:effectLst/>
                <a:latin typeface="PingFangSC-Regular"/>
              </a:rPr>
              <a:t>等目标检测器的</a:t>
            </a:r>
            <a:r>
              <a:rPr lang="en-US" altLang="zh-CN" b="0" i="0" dirty="0">
                <a:solidFill>
                  <a:srgbClr val="000000"/>
                </a:solidFill>
                <a:effectLst/>
                <a:latin typeface="PingFangSC-Regular"/>
              </a:rPr>
              <a:t>anchor</a:t>
            </a:r>
            <a:r>
              <a:rPr lang="zh-CN" altLang="en-US" b="0" i="0" dirty="0">
                <a:solidFill>
                  <a:srgbClr val="000000"/>
                </a:solidFill>
                <a:effectLst/>
                <a:latin typeface="PingFangSC-Regular"/>
              </a:rPr>
              <a:t>，结合</a:t>
            </a:r>
            <a:r>
              <a:rPr lang="en-US" altLang="zh-CN" b="0" i="0" dirty="0">
                <a:solidFill>
                  <a:srgbClr val="000000"/>
                </a:solidFill>
                <a:effectLst/>
                <a:latin typeface="PingFangSC-Regular"/>
              </a:rPr>
              <a:t>encoder</a:t>
            </a:r>
            <a:r>
              <a:rPr lang="zh-CN" altLang="en-US" b="0" i="0" dirty="0">
                <a:solidFill>
                  <a:srgbClr val="000000"/>
                </a:solidFill>
                <a:effectLst/>
                <a:latin typeface="PingFangSC-Regular"/>
              </a:rPr>
              <a:t>的</a:t>
            </a:r>
            <a:r>
              <a:rPr lang="en-US" altLang="zh-CN" b="0" i="0" dirty="0">
                <a:solidFill>
                  <a:srgbClr val="000000"/>
                </a:solidFill>
                <a:effectLst/>
                <a:latin typeface="PingFangSC-Regular"/>
              </a:rPr>
              <a:t>positional embedding</a:t>
            </a:r>
            <a:r>
              <a:rPr lang="zh-CN" altLang="en-US" b="0" i="0" dirty="0">
                <a:solidFill>
                  <a:srgbClr val="000000"/>
                </a:solidFill>
                <a:effectLst/>
                <a:latin typeface="PingFangSC-Regular"/>
              </a:rPr>
              <a:t>信息让每个</a:t>
            </a:r>
            <a:r>
              <a:rPr lang="en-US" altLang="zh-CN" b="0" i="0" dirty="0">
                <a:solidFill>
                  <a:srgbClr val="000000"/>
                </a:solidFill>
                <a:effectLst/>
                <a:latin typeface="PingFangSC-Regular"/>
              </a:rPr>
              <a:t>slot</a:t>
            </a:r>
            <a:r>
              <a:rPr lang="zh-CN" altLang="en-US" b="0" i="0" dirty="0">
                <a:solidFill>
                  <a:srgbClr val="000000"/>
                </a:solidFill>
                <a:effectLst/>
                <a:latin typeface="PingFangSC-Regular"/>
              </a:rPr>
              <a:t>往学习到的特定区域去寻找目标。</a:t>
            </a:r>
            <a:endParaRPr lang="zh-CN" altLang="en-US" b="0" i="0" dirty="0">
              <a:solidFill>
                <a:srgbClr val="DCD7CF"/>
              </a:solidFill>
              <a:effectLst/>
              <a:latin typeface="mp-quote"/>
            </a:endParaRPr>
          </a:p>
          <a:p>
            <a:pPr algn="l"/>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26</a:t>
            </a:fld>
            <a:endParaRPr lang="zh-CN" altLang="en-US"/>
          </a:p>
        </p:txBody>
      </p:sp>
    </p:spTree>
    <p:extLst>
      <p:ext uri="{BB962C8B-B14F-4D97-AF65-F5344CB8AC3E}">
        <p14:creationId xmlns:p14="http://schemas.microsoft.com/office/powerpoint/2010/main" val="4042711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1" i="0" dirty="0">
                <a:solidFill>
                  <a:srgbClr val="000000"/>
                </a:solidFill>
                <a:effectLst/>
                <a:latin typeface="PingFangSC-Regular"/>
              </a:rPr>
              <a:t> FFN</a:t>
            </a:r>
            <a:endParaRPr lang="zh-CN" altLang="en-US" b="0" i="0" dirty="0">
              <a:solidFill>
                <a:srgbClr val="DCD7CF"/>
              </a:solidFill>
              <a:effectLst/>
              <a:latin typeface="mp-quote"/>
            </a:endParaRPr>
          </a:p>
          <a:p>
            <a:pPr algn="just"/>
            <a:r>
              <a:rPr lang="en-US" altLang="zh-CN" b="0" i="0" dirty="0">
                <a:solidFill>
                  <a:srgbClr val="000000"/>
                </a:solidFill>
                <a:effectLst/>
                <a:latin typeface="PingFangSC-Regular"/>
              </a:rPr>
              <a:t>FFN</a:t>
            </a:r>
            <a:r>
              <a:rPr lang="zh-CN" altLang="en-US" b="0" i="0" dirty="0">
                <a:solidFill>
                  <a:srgbClr val="000000"/>
                </a:solidFill>
                <a:effectLst/>
                <a:latin typeface="PingFangSC-Regular"/>
              </a:rPr>
              <a:t>由</a:t>
            </a:r>
            <a:r>
              <a:rPr lang="en-US" altLang="zh-CN" b="0" i="0" dirty="0">
                <a:solidFill>
                  <a:srgbClr val="000000"/>
                </a:solidFill>
                <a:effectLst/>
                <a:latin typeface="PingFangSC-Regular"/>
              </a:rPr>
              <a:t>3</a:t>
            </a:r>
            <a:r>
              <a:rPr lang="zh-CN" altLang="en-US" b="0" i="0" dirty="0">
                <a:solidFill>
                  <a:srgbClr val="000000"/>
                </a:solidFill>
                <a:effectLst/>
                <a:latin typeface="PingFangSC-Regular"/>
              </a:rPr>
              <a:t>层</a:t>
            </a:r>
            <a:r>
              <a:rPr lang="en-US" altLang="zh-CN" b="0" i="0" dirty="0">
                <a:solidFill>
                  <a:srgbClr val="000000"/>
                </a:solidFill>
                <a:effectLst/>
                <a:latin typeface="PingFangSC-Regular"/>
              </a:rPr>
              <a:t>perceptron</a:t>
            </a:r>
            <a:r>
              <a:rPr lang="zh-CN" altLang="en-US" b="0" i="0" dirty="0">
                <a:solidFill>
                  <a:srgbClr val="000000"/>
                </a:solidFill>
                <a:effectLst/>
                <a:latin typeface="PingFangSC-Regular"/>
              </a:rPr>
              <a:t>和一层</a:t>
            </a:r>
            <a:r>
              <a:rPr lang="en-US" altLang="zh-CN" b="0" i="0" dirty="0">
                <a:solidFill>
                  <a:srgbClr val="000000"/>
                </a:solidFill>
                <a:effectLst/>
                <a:latin typeface="PingFangSC-Regular"/>
              </a:rPr>
              <a:t>linear projection</a:t>
            </a:r>
            <a:r>
              <a:rPr lang="zh-CN" altLang="en-US" b="0" i="0" dirty="0">
                <a:solidFill>
                  <a:srgbClr val="000000"/>
                </a:solidFill>
                <a:effectLst/>
                <a:latin typeface="PingFangSC-Regular"/>
              </a:rPr>
              <a:t>组成。</a:t>
            </a:r>
            <a:r>
              <a:rPr lang="en-US" altLang="zh-CN" b="0" i="0" dirty="0">
                <a:solidFill>
                  <a:srgbClr val="000000"/>
                </a:solidFill>
                <a:effectLst/>
                <a:latin typeface="PingFangSC-Regular"/>
              </a:rPr>
              <a:t>FFN</a:t>
            </a:r>
            <a:r>
              <a:rPr lang="zh-CN" altLang="en-US" b="0" i="0" dirty="0">
                <a:solidFill>
                  <a:srgbClr val="000000"/>
                </a:solidFill>
                <a:effectLst/>
                <a:latin typeface="PingFangSC-Regular"/>
              </a:rPr>
              <a:t>预测出</a:t>
            </a:r>
            <a:r>
              <a:rPr lang="en-US" altLang="zh-CN" b="0" i="0" dirty="0">
                <a:solidFill>
                  <a:srgbClr val="000000"/>
                </a:solidFill>
                <a:effectLst/>
                <a:latin typeface="PingFangSC-Regular"/>
              </a:rPr>
              <a:t>box</a:t>
            </a:r>
            <a:r>
              <a:rPr lang="zh-CN" altLang="en-US" b="0" i="0" dirty="0">
                <a:solidFill>
                  <a:srgbClr val="000000"/>
                </a:solidFill>
                <a:effectLst/>
                <a:latin typeface="PingFangSC-Regular"/>
              </a:rPr>
              <a:t>的归一化中心坐标、长、宽和</a:t>
            </a:r>
            <a:r>
              <a:rPr lang="en-US" altLang="zh-CN" b="0" i="0" dirty="0">
                <a:solidFill>
                  <a:srgbClr val="000000"/>
                </a:solidFill>
                <a:effectLst/>
                <a:latin typeface="PingFangSC-Regular"/>
              </a:rPr>
              <a:t>class</a:t>
            </a:r>
            <a:r>
              <a:rPr lang="zh-CN" altLang="en-US" b="0" i="0" dirty="0">
                <a:solidFill>
                  <a:srgbClr val="000000"/>
                </a:solidFill>
                <a:effectLst/>
                <a:latin typeface="PingFangSC-Regular"/>
              </a:rPr>
              <a:t>。</a:t>
            </a:r>
            <a:endParaRPr lang="zh-CN" altLang="en-US" b="0" i="0" dirty="0">
              <a:solidFill>
                <a:srgbClr val="DCD7CF"/>
              </a:solidFill>
              <a:effectLst/>
              <a:latin typeface="mp-quote"/>
            </a:endParaRPr>
          </a:p>
          <a:p>
            <a:pPr algn="just"/>
            <a:r>
              <a:rPr lang="en-US" altLang="zh-CN" b="0" i="0" dirty="0">
                <a:solidFill>
                  <a:srgbClr val="000000"/>
                </a:solidFill>
                <a:effectLst/>
                <a:latin typeface="PingFangSC-Regular"/>
              </a:rPr>
              <a:t>DETR</a:t>
            </a:r>
            <a:r>
              <a:rPr lang="zh-CN" altLang="en-US" b="0" i="0" dirty="0">
                <a:solidFill>
                  <a:srgbClr val="000000"/>
                </a:solidFill>
                <a:effectLst/>
                <a:latin typeface="PingFangSC-Regular"/>
              </a:rPr>
              <a:t>预测的是固定数量的</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个</a:t>
            </a:r>
            <a:r>
              <a:rPr lang="en-US" altLang="zh-CN" b="0" i="0" dirty="0">
                <a:solidFill>
                  <a:srgbClr val="000000"/>
                </a:solidFill>
                <a:effectLst/>
                <a:latin typeface="PingFangSC-Regular"/>
              </a:rPr>
              <a:t>box</a:t>
            </a:r>
            <a:r>
              <a:rPr lang="zh-CN" altLang="en-US" b="0" i="0" dirty="0">
                <a:solidFill>
                  <a:srgbClr val="000000"/>
                </a:solidFill>
                <a:effectLst/>
                <a:latin typeface="PingFangSC-Regular"/>
              </a:rPr>
              <a:t>的集合，并且</a:t>
            </a:r>
            <a:r>
              <a:rPr lang="en-US" altLang="zh-CN" b="0" i="0" dirty="0">
                <a:solidFill>
                  <a:srgbClr val="000000"/>
                </a:solidFill>
                <a:effectLst/>
                <a:latin typeface="PingFangSC-Regular"/>
              </a:rPr>
              <a:t>N</a:t>
            </a:r>
            <a:r>
              <a:rPr lang="zh-CN" altLang="en-US" b="0" i="0" dirty="0">
                <a:solidFill>
                  <a:srgbClr val="000000"/>
                </a:solidFill>
                <a:effectLst/>
                <a:latin typeface="PingFangSC-Regular"/>
              </a:rPr>
              <a:t>通常比实际目标数要大的多，所以使用一个额外的空类来表示预测得到的</a:t>
            </a:r>
            <a:r>
              <a:rPr lang="en-US" altLang="zh-CN" b="0" i="0" dirty="0">
                <a:solidFill>
                  <a:srgbClr val="000000"/>
                </a:solidFill>
                <a:effectLst/>
                <a:latin typeface="PingFangSC-Regular"/>
              </a:rPr>
              <a:t>box</a:t>
            </a:r>
            <a:r>
              <a:rPr lang="zh-CN" altLang="en-US" b="0" i="0" dirty="0">
                <a:solidFill>
                  <a:srgbClr val="000000"/>
                </a:solidFill>
                <a:effectLst/>
                <a:latin typeface="PingFangSC-Regular"/>
              </a:rPr>
              <a:t>不存在目标。</a:t>
            </a:r>
            <a:endParaRPr lang="zh-CN" altLang="en-US" b="0" i="0" dirty="0">
              <a:solidFill>
                <a:srgbClr val="DCD7CF"/>
              </a:solidFill>
              <a:effectLst/>
              <a:latin typeface="mp-quote"/>
            </a:endParaRPr>
          </a:p>
          <a:p>
            <a:br>
              <a:rPr lang="zh-CN" altLang="en-US" dirty="0"/>
            </a:br>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27</a:t>
            </a:fld>
            <a:endParaRPr lang="zh-CN" altLang="en-US"/>
          </a:p>
        </p:txBody>
      </p:sp>
    </p:spTree>
    <p:extLst>
      <p:ext uri="{BB962C8B-B14F-4D97-AF65-F5344CB8AC3E}">
        <p14:creationId xmlns:p14="http://schemas.microsoft.com/office/powerpoint/2010/main" val="426930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FFFDFA"/>
                </a:solidFill>
                <a:effectLst/>
                <a:latin typeface="PingFangSC-Regular"/>
              </a:rPr>
              <a:t>表示</a:t>
            </a:r>
            <a:r>
              <a:rPr lang="en-US" altLang="zh-CN" b="0" i="0" dirty="0" err="1">
                <a:solidFill>
                  <a:srgbClr val="FFFDFA"/>
                </a:solidFill>
                <a:effectLst/>
                <a:latin typeface="PingFangSC-Regular"/>
              </a:rPr>
              <a:t>pred</a:t>
            </a:r>
            <a:r>
              <a:rPr lang="zh-CN" altLang="en-US" b="0" i="0" dirty="0">
                <a:solidFill>
                  <a:srgbClr val="FFFDFA"/>
                </a:solidFill>
                <a:effectLst/>
                <a:latin typeface="PingFangSC-Regular"/>
              </a:rPr>
              <a:t>和</a:t>
            </a:r>
            <a:r>
              <a:rPr lang="en-US" altLang="zh-CN" b="0" i="0" dirty="0" err="1">
                <a:solidFill>
                  <a:srgbClr val="FFFDFA"/>
                </a:solidFill>
                <a:effectLst/>
                <a:latin typeface="PingFangSC-Regular"/>
              </a:rPr>
              <a:t>gt</a:t>
            </a:r>
            <a:r>
              <a:rPr lang="zh-CN" altLang="en-US" b="0" i="0" dirty="0">
                <a:solidFill>
                  <a:srgbClr val="FFFDFA"/>
                </a:solidFill>
                <a:effectLst/>
                <a:latin typeface="PingFangSC-Regular"/>
              </a:rPr>
              <a:t>关于</a:t>
            </a:r>
            <a:r>
              <a:rPr lang="en-US" altLang="zh-CN" b="0" i="0" dirty="0">
                <a:solidFill>
                  <a:srgbClr val="FFFDFA"/>
                </a:solidFill>
                <a:effectLst/>
                <a:latin typeface="PingFangSC-Regular"/>
              </a:rPr>
              <a:t>\theta </a:t>
            </a:r>
            <a:r>
              <a:rPr lang="en-US" altLang="zh-CN" b="0" i="0" dirty="0" err="1">
                <a:solidFill>
                  <a:srgbClr val="FFFDFA"/>
                </a:solidFill>
                <a:effectLst/>
                <a:latin typeface="PingFangSC-Regular"/>
              </a:rPr>
              <a:t>i</a:t>
            </a:r>
            <a:r>
              <a:rPr lang="zh-CN" altLang="en-US" b="0" i="0" dirty="0">
                <a:solidFill>
                  <a:srgbClr val="FFFDFA"/>
                </a:solidFill>
                <a:effectLst/>
                <a:latin typeface="PingFangSC-Regular"/>
              </a:rPr>
              <a:t>元素</a:t>
            </a:r>
            <a:r>
              <a:rPr lang="en-US" altLang="zh-CN" b="0" i="0" dirty="0" err="1">
                <a:solidFill>
                  <a:srgbClr val="FFFDFA"/>
                </a:solidFill>
                <a:effectLst/>
                <a:latin typeface="PingFangSC-Regular"/>
              </a:rPr>
              <a:t>i</a:t>
            </a:r>
            <a:r>
              <a:rPr lang="zh-CN" altLang="en-US" b="0" i="0" dirty="0">
                <a:solidFill>
                  <a:srgbClr val="FFFDFA"/>
                </a:solidFill>
                <a:effectLst/>
                <a:latin typeface="PingFangSC-Regular"/>
              </a:rPr>
              <a:t>的匹配</a:t>
            </a:r>
            <a:r>
              <a:rPr lang="en-US" altLang="zh-CN" b="0" i="0" dirty="0">
                <a:solidFill>
                  <a:srgbClr val="FFFDFA"/>
                </a:solidFill>
                <a:effectLst/>
                <a:latin typeface="PingFangSC-Regular"/>
              </a:rPr>
              <a:t>loss</a:t>
            </a:r>
            <a:r>
              <a:rPr lang="zh-CN" altLang="en-US" b="0" i="0" dirty="0">
                <a:solidFill>
                  <a:srgbClr val="FFFDFA"/>
                </a:solidFill>
                <a:effectLst/>
                <a:latin typeface="PingFangSC-Regular"/>
              </a:rPr>
              <a:t>。其中二分图匹配通过匈牙利算法</a:t>
            </a:r>
            <a:r>
              <a:rPr lang="en-US" altLang="zh-CN" b="0" i="0" dirty="0">
                <a:solidFill>
                  <a:srgbClr val="FFFDFA"/>
                </a:solidFill>
                <a:effectLst/>
                <a:latin typeface="PingFangSC-Regular"/>
              </a:rPr>
              <a:t>(Hungarian algorithm)</a:t>
            </a:r>
            <a:r>
              <a:rPr lang="zh-CN" altLang="en-US" b="0" i="0" dirty="0">
                <a:solidFill>
                  <a:srgbClr val="FFFDFA"/>
                </a:solidFill>
                <a:effectLst/>
                <a:latin typeface="PingFangSC-Regular"/>
              </a:rPr>
              <a:t>得到</a:t>
            </a:r>
            <a:br>
              <a:rPr lang="zh-CN" altLang="en-US" dirty="0"/>
            </a:br>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28</a:t>
            </a:fld>
            <a:endParaRPr lang="zh-CN" altLang="en-US"/>
          </a:p>
        </p:txBody>
      </p:sp>
    </p:spTree>
    <p:extLst>
      <p:ext uri="{BB962C8B-B14F-4D97-AF65-F5344CB8AC3E}">
        <p14:creationId xmlns:p14="http://schemas.microsoft.com/office/powerpoint/2010/main" val="67664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FFFDFA"/>
                </a:solidFill>
                <a:effectLst/>
                <a:latin typeface="PingFangSC-Regular"/>
              </a:rPr>
              <a:t>表示</a:t>
            </a:r>
            <a:r>
              <a:rPr lang="en-US" altLang="zh-CN" b="0" i="0" dirty="0" err="1">
                <a:solidFill>
                  <a:srgbClr val="FFFDFA"/>
                </a:solidFill>
                <a:effectLst/>
                <a:latin typeface="PingFangSC-Regular"/>
              </a:rPr>
              <a:t>pred</a:t>
            </a:r>
            <a:r>
              <a:rPr lang="zh-CN" altLang="en-US" b="0" i="0" dirty="0">
                <a:solidFill>
                  <a:srgbClr val="FFFDFA"/>
                </a:solidFill>
                <a:effectLst/>
                <a:latin typeface="PingFangSC-Regular"/>
              </a:rPr>
              <a:t>和</a:t>
            </a:r>
            <a:r>
              <a:rPr lang="en-US" altLang="zh-CN" b="0" i="0" dirty="0" err="1">
                <a:solidFill>
                  <a:srgbClr val="FFFDFA"/>
                </a:solidFill>
                <a:effectLst/>
                <a:latin typeface="PingFangSC-Regular"/>
              </a:rPr>
              <a:t>gt</a:t>
            </a:r>
            <a:r>
              <a:rPr lang="zh-CN" altLang="en-US" b="0" i="0" dirty="0">
                <a:solidFill>
                  <a:srgbClr val="FFFDFA"/>
                </a:solidFill>
                <a:effectLst/>
                <a:latin typeface="PingFangSC-Regular"/>
              </a:rPr>
              <a:t>关于</a:t>
            </a:r>
            <a:r>
              <a:rPr lang="en-US" altLang="zh-CN" b="0" i="0" dirty="0">
                <a:solidFill>
                  <a:srgbClr val="FFFDFA"/>
                </a:solidFill>
                <a:effectLst/>
                <a:latin typeface="PingFangSC-Regular"/>
              </a:rPr>
              <a:t>\theta </a:t>
            </a:r>
            <a:r>
              <a:rPr lang="en-US" altLang="zh-CN" b="0" i="0" dirty="0" err="1">
                <a:solidFill>
                  <a:srgbClr val="FFFDFA"/>
                </a:solidFill>
                <a:effectLst/>
                <a:latin typeface="PingFangSC-Regular"/>
              </a:rPr>
              <a:t>i</a:t>
            </a:r>
            <a:r>
              <a:rPr lang="zh-CN" altLang="en-US" b="0" i="0" dirty="0">
                <a:solidFill>
                  <a:srgbClr val="FFFDFA"/>
                </a:solidFill>
                <a:effectLst/>
                <a:latin typeface="PingFangSC-Regular"/>
              </a:rPr>
              <a:t>元素</a:t>
            </a:r>
            <a:r>
              <a:rPr lang="en-US" altLang="zh-CN" b="0" i="0" dirty="0" err="1">
                <a:solidFill>
                  <a:srgbClr val="FFFDFA"/>
                </a:solidFill>
                <a:effectLst/>
                <a:latin typeface="PingFangSC-Regular"/>
              </a:rPr>
              <a:t>i</a:t>
            </a:r>
            <a:r>
              <a:rPr lang="zh-CN" altLang="en-US" b="0" i="0" dirty="0">
                <a:solidFill>
                  <a:srgbClr val="FFFDFA"/>
                </a:solidFill>
                <a:effectLst/>
                <a:latin typeface="PingFangSC-Regular"/>
              </a:rPr>
              <a:t>的匹配</a:t>
            </a:r>
            <a:r>
              <a:rPr lang="en-US" altLang="zh-CN" b="0" i="0" dirty="0">
                <a:solidFill>
                  <a:srgbClr val="FFFDFA"/>
                </a:solidFill>
                <a:effectLst/>
                <a:latin typeface="PingFangSC-Regular"/>
              </a:rPr>
              <a:t>loss</a:t>
            </a:r>
            <a:r>
              <a:rPr lang="zh-CN" altLang="en-US" b="0" i="0" dirty="0">
                <a:solidFill>
                  <a:srgbClr val="FFFDFA"/>
                </a:solidFill>
                <a:effectLst/>
                <a:latin typeface="PingFangSC-Regular"/>
              </a:rPr>
              <a:t>。其中二分图匹配通过匈牙利算法</a:t>
            </a:r>
            <a:r>
              <a:rPr lang="en-US" altLang="zh-CN" b="0" i="0" dirty="0">
                <a:solidFill>
                  <a:srgbClr val="FFFDFA"/>
                </a:solidFill>
                <a:effectLst/>
                <a:latin typeface="PingFangSC-Regular"/>
              </a:rPr>
              <a:t>(Hungarian algorithm)</a:t>
            </a:r>
            <a:r>
              <a:rPr lang="zh-CN" altLang="en-US" b="0" i="0" dirty="0">
                <a:solidFill>
                  <a:srgbClr val="FFFDFA"/>
                </a:solidFill>
                <a:effectLst/>
                <a:latin typeface="PingFangSC-Regular"/>
              </a:rPr>
              <a:t>得到</a:t>
            </a:r>
            <a:br>
              <a:rPr lang="zh-CN" altLang="en-US" dirty="0"/>
            </a:br>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29</a:t>
            </a:fld>
            <a:endParaRPr lang="zh-CN" altLang="en-US"/>
          </a:p>
        </p:txBody>
      </p:sp>
    </p:spTree>
    <p:extLst>
      <p:ext uri="{BB962C8B-B14F-4D97-AF65-F5344CB8AC3E}">
        <p14:creationId xmlns:p14="http://schemas.microsoft.com/office/powerpoint/2010/main" val="129966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FFFDFA"/>
                </a:solidFill>
                <a:effectLst/>
                <a:latin typeface="PingFangSC-Regular"/>
              </a:rPr>
              <a:t>从</a:t>
            </a:r>
            <a:r>
              <a:rPr lang="en-US" altLang="zh-CN" b="0" i="0" dirty="0">
                <a:solidFill>
                  <a:srgbClr val="FFFDFA"/>
                </a:solidFill>
                <a:effectLst/>
                <a:latin typeface="PingFangSC-Regular"/>
              </a:rPr>
              <a:t>DETR</a:t>
            </a:r>
            <a:r>
              <a:rPr lang="zh-CN" altLang="en-US" b="0" i="0" dirty="0">
                <a:solidFill>
                  <a:srgbClr val="FFFDFA"/>
                </a:solidFill>
                <a:effectLst/>
                <a:latin typeface="PingFangSC-Regular"/>
              </a:rPr>
              <a:t>看，还不足以赶上</a:t>
            </a:r>
            <a:r>
              <a:rPr lang="en-US" altLang="zh-CN" b="0" i="0" dirty="0">
                <a:solidFill>
                  <a:srgbClr val="FFFDFA"/>
                </a:solidFill>
                <a:effectLst/>
                <a:latin typeface="PingFangSC-Regular"/>
              </a:rPr>
              <a:t>CNN</a:t>
            </a:r>
            <a:r>
              <a:rPr lang="zh-CN" altLang="en-US" b="0" i="0" dirty="0">
                <a:solidFill>
                  <a:srgbClr val="FFFDFA"/>
                </a:solidFill>
                <a:effectLst/>
                <a:latin typeface="PingFangSC-Regular"/>
              </a:rPr>
              <a:t>，因为训练时间太久了，</a:t>
            </a:r>
            <a:r>
              <a:rPr lang="en-US" altLang="zh-CN" b="0" i="0" dirty="0">
                <a:solidFill>
                  <a:srgbClr val="FFFDFA"/>
                </a:solidFill>
                <a:effectLst/>
                <a:latin typeface="PingFangSC-Regular"/>
              </a:rPr>
              <a:t>Deformable DETR</a:t>
            </a:r>
            <a:r>
              <a:rPr lang="zh-CN" altLang="en-US" b="0" i="0" dirty="0">
                <a:solidFill>
                  <a:srgbClr val="FFFDFA"/>
                </a:solidFill>
                <a:effectLst/>
                <a:latin typeface="PingFangSC-Regular"/>
              </a:rPr>
              <a:t>的出现</a:t>
            </a:r>
            <a:r>
              <a:rPr lang="en-US" altLang="zh-CN" b="0" i="0" dirty="0">
                <a:solidFill>
                  <a:srgbClr val="FFFDFA"/>
                </a:solidFill>
                <a:effectLst/>
                <a:latin typeface="PingFangSC-Regular"/>
              </a:rPr>
              <a:t>, Deformable DETR</a:t>
            </a:r>
            <a:r>
              <a:rPr lang="zh-CN" altLang="en-US" b="0" i="0" dirty="0">
                <a:solidFill>
                  <a:srgbClr val="FFFDFA"/>
                </a:solidFill>
                <a:effectLst/>
                <a:latin typeface="PingFangSC-Regular"/>
              </a:rPr>
              <a:t>将</a:t>
            </a:r>
            <a:r>
              <a:rPr lang="en-US" altLang="zh-CN" b="0" i="0" dirty="0">
                <a:solidFill>
                  <a:srgbClr val="FFFDFA"/>
                </a:solidFill>
                <a:effectLst/>
                <a:latin typeface="PingFangSC-Regular"/>
              </a:rPr>
              <a:t>DETR</a:t>
            </a:r>
            <a:r>
              <a:rPr lang="zh-CN" altLang="en-US" b="0" i="0" dirty="0">
                <a:solidFill>
                  <a:srgbClr val="FFFDFA"/>
                </a:solidFill>
                <a:effectLst/>
                <a:latin typeface="PingFangSC-Regular"/>
              </a:rPr>
              <a:t>中的</a:t>
            </a:r>
            <a:r>
              <a:rPr lang="en-US" altLang="zh-CN" b="0" i="0" dirty="0">
                <a:solidFill>
                  <a:srgbClr val="FFFDFA"/>
                </a:solidFill>
                <a:effectLst/>
                <a:latin typeface="PingFangSC-Regular"/>
              </a:rPr>
              <a:t>attention</a:t>
            </a:r>
            <a:r>
              <a:rPr lang="zh-CN" altLang="en-US" b="0" i="0" dirty="0">
                <a:solidFill>
                  <a:srgbClr val="FFFDFA"/>
                </a:solidFill>
                <a:effectLst/>
                <a:latin typeface="PingFangSC-Regular"/>
              </a:rPr>
              <a:t>替换成</a:t>
            </a:r>
            <a:r>
              <a:rPr lang="en-US" altLang="zh-CN" b="0" i="0" dirty="0">
                <a:solidFill>
                  <a:srgbClr val="FFFDFA"/>
                </a:solidFill>
                <a:effectLst/>
                <a:latin typeface="PingFangSC-Regular"/>
              </a:rPr>
              <a:t>Deformable Attention</a:t>
            </a:r>
            <a:r>
              <a:rPr lang="zh-CN" altLang="en-US" b="0" i="0" dirty="0">
                <a:solidFill>
                  <a:srgbClr val="FFFDFA"/>
                </a:solidFill>
                <a:effectLst/>
                <a:latin typeface="PingFangSC-Regular"/>
              </a:rPr>
              <a:t>，使</a:t>
            </a:r>
            <a:r>
              <a:rPr lang="en-US" altLang="zh-CN" b="0" i="0" dirty="0">
                <a:solidFill>
                  <a:srgbClr val="FFFDFA"/>
                </a:solidFill>
                <a:effectLst/>
                <a:latin typeface="PingFangSC-Regular"/>
              </a:rPr>
              <a:t>DETR</a:t>
            </a:r>
            <a:r>
              <a:rPr lang="zh-CN" altLang="en-US" b="0" i="0" dirty="0">
                <a:solidFill>
                  <a:srgbClr val="FFFDFA"/>
                </a:solidFill>
                <a:effectLst/>
                <a:latin typeface="PingFangSC-Regular"/>
              </a:rPr>
              <a:t>范式的检测器更加高效，收敛速度加快</a:t>
            </a:r>
            <a:r>
              <a:rPr lang="en-US" altLang="zh-CN" b="0" i="0" dirty="0">
                <a:solidFill>
                  <a:srgbClr val="FFFDFA"/>
                </a:solidFill>
                <a:effectLst/>
                <a:latin typeface="PingFangSC-Regular"/>
              </a:rPr>
              <a:t>10</a:t>
            </a:r>
            <a:r>
              <a:rPr lang="zh-CN" altLang="en-US" b="0" i="0" dirty="0">
                <a:solidFill>
                  <a:srgbClr val="FFFDFA"/>
                </a:solidFill>
                <a:effectLst/>
                <a:latin typeface="PingFangSC-Regular"/>
              </a:rPr>
              <a:t>倍。</a:t>
            </a:r>
            <a:r>
              <a:rPr lang="en-US" altLang="zh-CN" b="0" i="0" dirty="0">
                <a:solidFill>
                  <a:srgbClr val="FFFDFA"/>
                </a:solidFill>
                <a:effectLst/>
                <a:latin typeface="PingFangSC-Regular"/>
              </a:rPr>
              <a:t>Deformable DETR</a:t>
            </a:r>
            <a:r>
              <a:rPr lang="zh-CN" altLang="en-US" b="0" i="0" dirty="0">
                <a:solidFill>
                  <a:srgbClr val="FFFDFA"/>
                </a:solidFill>
                <a:effectLst/>
                <a:latin typeface="PingFangSC-Regular"/>
              </a:rPr>
              <a:t>提出的</a:t>
            </a:r>
            <a:r>
              <a:rPr lang="en-US" altLang="zh-CN" b="0" i="0" dirty="0">
                <a:solidFill>
                  <a:srgbClr val="FFFDFA"/>
                </a:solidFill>
                <a:effectLst/>
                <a:latin typeface="PingFangSC-Regular"/>
              </a:rPr>
              <a:t>Deformable Attention</a:t>
            </a:r>
            <a:r>
              <a:rPr lang="zh-CN" altLang="en-US" b="0" i="0" dirty="0">
                <a:solidFill>
                  <a:srgbClr val="FFFDFA"/>
                </a:solidFill>
                <a:effectLst/>
                <a:latin typeface="PingFangSC-Regular"/>
              </a:rPr>
              <a:t>可以可以缓解</a:t>
            </a:r>
            <a:r>
              <a:rPr lang="en-US" altLang="zh-CN" b="0" i="0" dirty="0">
                <a:solidFill>
                  <a:srgbClr val="FFFDFA"/>
                </a:solidFill>
                <a:effectLst/>
                <a:latin typeface="PingFangSC-Regular"/>
              </a:rPr>
              <a:t>DETR</a:t>
            </a:r>
            <a:r>
              <a:rPr lang="zh-CN" altLang="en-US" b="0" i="0" dirty="0">
                <a:solidFill>
                  <a:srgbClr val="FFFDFA"/>
                </a:solidFill>
                <a:effectLst/>
                <a:latin typeface="PingFangSC-Regular"/>
              </a:rPr>
              <a:t>的收敛速度慢和复杂度高的问题。同时结合了</a:t>
            </a:r>
            <a:r>
              <a:rPr lang="en-US" altLang="zh-CN" b="0" i="0" dirty="0">
                <a:solidFill>
                  <a:srgbClr val="FFFDFA"/>
                </a:solidFill>
                <a:effectLst/>
                <a:latin typeface="PingFangSC-Regular"/>
              </a:rPr>
              <a:t>deformable convolution</a:t>
            </a:r>
            <a:r>
              <a:rPr lang="zh-CN" altLang="en-US" b="0" i="0" dirty="0">
                <a:solidFill>
                  <a:srgbClr val="FFFDFA"/>
                </a:solidFill>
                <a:effectLst/>
                <a:latin typeface="PingFangSC-Regular"/>
              </a:rPr>
              <a:t>的稀疏空间采样能力和</a:t>
            </a:r>
            <a:r>
              <a:rPr lang="en-US" altLang="zh-CN" b="0" i="0" dirty="0">
                <a:solidFill>
                  <a:srgbClr val="FFFDFA"/>
                </a:solidFill>
                <a:effectLst/>
                <a:latin typeface="PingFangSC-Regular"/>
              </a:rPr>
              <a:t>transformer</a:t>
            </a:r>
            <a:r>
              <a:rPr lang="zh-CN" altLang="en-US" b="0" i="0" dirty="0">
                <a:solidFill>
                  <a:srgbClr val="FFFDFA"/>
                </a:solidFill>
                <a:effectLst/>
                <a:latin typeface="PingFangSC-Regular"/>
              </a:rPr>
              <a:t>的关系建模能力。</a:t>
            </a:r>
            <a:r>
              <a:rPr lang="en-US" altLang="zh-CN" b="0" i="0" dirty="0">
                <a:solidFill>
                  <a:srgbClr val="FFFDFA"/>
                </a:solidFill>
                <a:effectLst/>
                <a:latin typeface="PingFangSC-Regular"/>
              </a:rPr>
              <a:t>Deformable Attention</a:t>
            </a:r>
            <a:r>
              <a:rPr lang="zh-CN" altLang="en-US" b="0" i="0" dirty="0">
                <a:solidFill>
                  <a:srgbClr val="FFFDFA"/>
                </a:solidFill>
                <a:effectLst/>
                <a:latin typeface="PingFangSC-Regular"/>
              </a:rPr>
              <a:t>可以考虑小的采样位置集作为一个</a:t>
            </a:r>
            <a:r>
              <a:rPr lang="en-US" altLang="zh-CN" b="0" i="0" dirty="0">
                <a:solidFill>
                  <a:srgbClr val="FFFDFA"/>
                </a:solidFill>
                <a:effectLst/>
                <a:latin typeface="PingFangSC-Regular"/>
              </a:rPr>
              <a:t>pre-filter</a:t>
            </a:r>
            <a:r>
              <a:rPr lang="zh-CN" altLang="en-US" b="0" i="0" dirty="0">
                <a:solidFill>
                  <a:srgbClr val="FFFDFA"/>
                </a:solidFill>
                <a:effectLst/>
                <a:latin typeface="PingFangSC-Regular"/>
              </a:rPr>
              <a:t>突出所有</a:t>
            </a:r>
            <a:r>
              <a:rPr lang="en-US" altLang="zh-CN" b="0" i="0" dirty="0">
                <a:solidFill>
                  <a:srgbClr val="FFFDFA"/>
                </a:solidFill>
                <a:effectLst/>
                <a:latin typeface="PingFangSC-Regular"/>
              </a:rPr>
              <a:t>feature map</a:t>
            </a:r>
            <a:r>
              <a:rPr lang="zh-CN" altLang="en-US" b="0" i="0" dirty="0">
                <a:solidFill>
                  <a:srgbClr val="FFFDFA"/>
                </a:solidFill>
                <a:effectLst/>
                <a:latin typeface="PingFangSC-Regular"/>
              </a:rPr>
              <a:t>的关键特征，并且可以自然地扩展到融合多尺度特征，并且</a:t>
            </a:r>
            <a:r>
              <a:rPr lang="en-US" altLang="zh-CN" b="0" i="0" dirty="0">
                <a:solidFill>
                  <a:srgbClr val="FFFDFA"/>
                </a:solidFill>
                <a:effectLst/>
                <a:latin typeface="PingFangSC-Regular"/>
              </a:rPr>
              <a:t>Multi-scale Deformable Attention</a:t>
            </a:r>
            <a:r>
              <a:rPr lang="zh-CN" altLang="en-US" b="0" i="0" dirty="0">
                <a:solidFill>
                  <a:srgbClr val="FFFDFA"/>
                </a:solidFill>
                <a:effectLst/>
                <a:latin typeface="PingFangSC-Regular"/>
              </a:rPr>
              <a:t>本身就可以在多尺度特征图之间进行交换信息，不需要</a:t>
            </a:r>
            <a:r>
              <a:rPr lang="en-US" altLang="zh-CN" b="0" i="0" dirty="0">
                <a:solidFill>
                  <a:srgbClr val="FFFDFA"/>
                </a:solidFill>
                <a:effectLst/>
                <a:latin typeface="PingFangSC-Regular"/>
              </a:rPr>
              <a:t>FPN</a:t>
            </a:r>
            <a:r>
              <a:rPr lang="zh-CN" altLang="en-US" b="0" i="0" dirty="0">
                <a:solidFill>
                  <a:srgbClr val="FFFDFA"/>
                </a:solidFill>
                <a:effectLst/>
                <a:latin typeface="PingFangSC-Regular"/>
              </a:rPr>
              <a:t>操作。</a:t>
            </a:r>
            <a:endParaRPr lang="en-US" altLang="zh-CN" b="0" i="0" dirty="0">
              <a:solidFill>
                <a:srgbClr val="FFFDFA"/>
              </a:solidFill>
              <a:effectLst/>
              <a:latin typeface="PingFangSC-Regular"/>
            </a:endParaRPr>
          </a:p>
          <a:p>
            <a:pPr algn="just"/>
            <a:endParaRPr lang="en-US" altLang="zh-CN" b="0" i="0" dirty="0">
              <a:solidFill>
                <a:srgbClr val="FFFDFA"/>
              </a:solidFill>
              <a:effectLst/>
              <a:latin typeface="PingFangSC-Regular"/>
            </a:endParaRPr>
          </a:p>
          <a:p>
            <a:pPr algn="just"/>
            <a:r>
              <a:rPr lang="zh-CN" altLang="en-US" b="0" i="0" dirty="0">
                <a:solidFill>
                  <a:srgbClr val="FFFDFA"/>
                </a:solidFill>
                <a:effectLst/>
                <a:latin typeface="PingFangSC-Regular"/>
              </a:rPr>
              <a:t>在多头注意力模型中加入偏置，让不同位置的元素不一样重要</a:t>
            </a:r>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30</a:t>
            </a:fld>
            <a:endParaRPr lang="zh-CN" altLang="en-US"/>
          </a:p>
        </p:txBody>
      </p:sp>
    </p:spTree>
    <p:extLst>
      <p:ext uri="{BB962C8B-B14F-4D97-AF65-F5344CB8AC3E}">
        <p14:creationId xmlns:p14="http://schemas.microsoft.com/office/powerpoint/2010/main" val="297551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FFFDFA"/>
                </a:solidFill>
                <a:effectLst/>
                <a:latin typeface="PingFangSC-Regular"/>
              </a:rPr>
              <a:t>DETR</a:t>
            </a:r>
            <a:r>
              <a:rPr lang="zh-CN" altLang="en-US" b="0" i="0" dirty="0">
                <a:solidFill>
                  <a:srgbClr val="FFFDFA"/>
                </a:solidFill>
                <a:effectLst/>
                <a:latin typeface="PingFangSC-Regular"/>
              </a:rPr>
              <a:t>主要有两个问题：需要更多的训练时间来收敛，对小目标的检测性能相对较差。本质上是因为</a:t>
            </a:r>
            <a:r>
              <a:rPr lang="en-US" altLang="zh-CN" b="0" i="0" dirty="0" err="1">
                <a:solidFill>
                  <a:srgbClr val="FFFDFA"/>
                </a:solidFill>
                <a:effectLst/>
                <a:latin typeface="PingFangSC-Regular"/>
              </a:rPr>
              <a:t>Transfomer</a:t>
            </a:r>
            <a:r>
              <a:rPr lang="zh-CN" altLang="en-US" b="0" i="0" dirty="0">
                <a:solidFill>
                  <a:srgbClr val="FFFDFA"/>
                </a:solidFill>
                <a:effectLst/>
                <a:latin typeface="PingFangSC-Regular"/>
              </a:rPr>
              <a:t>的</a:t>
            </a:r>
            <a:r>
              <a:rPr lang="en-US" altLang="zh-CN" b="0" i="0" dirty="0">
                <a:solidFill>
                  <a:srgbClr val="FFFDFA"/>
                </a:solidFill>
                <a:effectLst/>
                <a:latin typeface="PingFangSC-Regular"/>
              </a:rPr>
              <a:t>Multi-Head Attention</a:t>
            </a:r>
            <a:r>
              <a:rPr lang="zh-CN" altLang="en-US" b="0" i="0" dirty="0">
                <a:solidFill>
                  <a:srgbClr val="FFFDFA"/>
                </a:solidFill>
                <a:effectLst/>
                <a:latin typeface="PingFangSC-Regular"/>
              </a:rPr>
              <a:t>会对输入图片的所有空间位置进行计算。而</a:t>
            </a:r>
            <a:r>
              <a:rPr lang="en-US" altLang="zh-CN" b="0" i="0" dirty="0">
                <a:solidFill>
                  <a:srgbClr val="FFFDFA"/>
                </a:solidFill>
                <a:effectLst/>
                <a:latin typeface="PingFangSC-Regular"/>
              </a:rPr>
              <a:t>Deformable DETR</a:t>
            </a:r>
            <a:r>
              <a:rPr lang="zh-CN" altLang="en-US" b="0" i="0" dirty="0">
                <a:solidFill>
                  <a:srgbClr val="FFFDFA"/>
                </a:solidFill>
                <a:effectLst/>
                <a:latin typeface="PingFangSC-Regular"/>
              </a:rPr>
              <a:t>的</a:t>
            </a:r>
            <a:r>
              <a:rPr lang="en-US" altLang="zh-CN" b="0" i="0" dirty="0">
                <a:solidFill>
                  <a:srgbClr val="FFFDFA"/>
                </a:solidFill>
                <a:effectLst/>
                <a:latin typeface="PingFangSC-Regular"/>
              </a:rPr>
              <a:t>Deformable Attention</a:t>
            </a:r>
            <a:r>
              <a:rPr lang="zh-CN" altLang="en-US" b="0" i="0" dirty="0">
                <a:solidFill>
                  <a:srgbClr val="FFFDFA"/>
                </a:solidFill>
                <a:effectLst/>
                <a:latin typeface="PingFangSC-Regular"/>
              </a:rPr>
              <a:t>只关注参考点周围的一小部分关键采样点，为每个</a:t>
            </a:r>
            <a:r>
              <a:rPr lang="en-US" altLang="zh-CN" b="0" i="0" dirty="0">
                <a:solidFill>
                  <a:srgbClr val="FFFDFA"/>
                </a:solidFill>
                <a:effectLst/>
                <a:latin typeface="PingFangSC-Regular"/>
              </a:rPr>
              <a:t>query</a:t>
            </a:r>
            <a:r>
              <a:rPr lang="zh-CN" altLang="en-US" b="0" i="0" dirty="0">
                <a:solidFill>
                  <a:srgbClr val="FFFDFA"/>
                </a:solidFill>
                <a:effectLst/>
                <a:latin typeface="PingFangSC-Regular"/>
              </a:rPr>
              <a:t>分配少量固定数量的</a:t>
            </a:r>
            <a:r>
              <a:rPr lang="en-US" altLang="zh-CN" b="0" i="0" dirty="0">
                <a:solidFill>
                  <a:srgbClr val="FFFDFA"/>
                </a:solidFill>
                <a:effectLst/>
                <a:latin typeface="PingFangSC-Regular"/>
              </a:rPr>
              <a:t>key</a:t>
            </a:r>
            <a:r>
              <a:rPr lang="zh-CN" altLang="en-US" b="0" i="0" dirty="0">
                <a:solidFill>
                  <a:srgbClr val="FFFDFA"/>
                </a:solidFill>
                <a:effectLst/>
                <a:latin typeface="PingFangSC-Regular"/>
              </a:rPr>
              <a:t>，可以缓解收敛性和输入分辨率受限制的问题。</a:t>
            </a:r>
            <a:endParaRPr lang="en-US" altLang="zh-CN" b="0" i="0" dirty="0">
              <a:solidFill>
                <a:srgbClr val="FFFDFA"/>
              </a:solidFill>
              <a:effectLst/>
              <a:latin typeface="PingFangSC-Regular"/>
            </a:endParaRPr>
          </a:p>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31</a:t>
            </a:fld>
            <a:endParaRPr lang="zh-CN" altLang="en-US"/>
          </a:p>
        </p:txBody>
      </p:sp>
    </p:spTree>
    <p:extLst>
      <p:ext uri="{BB962C8B-B14F-4D97-AF65-F5344CB8AC3E}">
        <p14:creationId xmlns:p14="http://schemas.microsoft.com/office/powerpoint/2010/main" val="21872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32</a:t>
            </a:fld>
            <a:endParaRPr lang="zh-CN" altLang="en-US"/>
          </a:p>
        </p:txBody>
      </p:sp>
    </p:spTree>
    <p:extLst>
      <p:ext uri="{BB962C8B-B14F-4D97-AF65-F5344CB8AC3E}">
        <p14:creationId xmlns:p14="http://schemas.microsoft.com/office/powerpoint/2010/main" val="164184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C9C3B9"/>
                </a:solidFill>
                <a:effectLst/>
                <a:latin typeface="-apple-system"/>
              </a:rPr>
              <a:t>像大部分</a:t>
            </a:r>
            <a:r>
              <a:rPr lang="en-US" altLang="zh-CN" b="0" i="0" dirty="0">
                <a:solidFill>
                  <a:srgbClr val="C9C3B9"/>
                </a:solidFill>
                <a:effectLst/>
                <a:latin typeface="-apple-system"/>
              </a:rPr>
              <a:t>NLP</a:t>
            </a:r>
            <a:r>
              <a:rPr lang="zh-CN" altLang="en-US" b="0" i="0" dirty="0">
                <a:solidFill>
                  <a:srgbClr val="C9C3B9"/>
                </a:solidFill>
                <a:effectLst/>
                <a:latin typeface="-apple-system"/>
              </a:rPr>
              <a:t>应用一样，我们首先将每个输入单词通过词嵌入算法转换为词向量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每个单词都被嵌入为</a:t>
            </a:r>
            <a:r>
              <a:rPr lang="en-US" altLang="zh-CN" b="0" i="0" dirty="0">
                <a:solidFill>
                  <a:srgbClr val="C9C3B9"/>
                </a:solidFill>
                <a:effectLst/>
                <a:latin typeface="-apple-system"/>
              </a:rPr>
              <a:t>512</a:t>
            </a:r>
            <a:r>
              <a:rPr lang="zh-CN" altLang="en-US" b="0" i="0" dirty="0">
                <a:solidFill>
                  <a:srgbClr val="C9C3B9"/>
                </a:solidFill>
                <a:effectLst/>
                <a:latin typeface="-apple-system"/>
              </a:rPr>
              <a:t>维的向量，我们用这些简单的方框来表示这些向量。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词嵌入过程只发生在最底层的编码器中。所有的编码器都有一个相同的特点，即它们接收一个向量列表，列表中的每个向量大小为</a:t>
            </a:r>
            <a:r>
              <a:rPr lang="en-US" altLang="zh-CN" b="0" i="0" dirty="0">
                <a:solidFill>
                  <a:srgbClr val="C9C3B9"/>
                </a:solidFill>
                <a:effectLst/>
                <a:latin typeface="-apple-system"/>
              </a:rPr>
              <a:t>512</a:t>
            </a:r>
            <a:r>
              <a:rPr lang="zh-CN" altLang="en-US" b="0" i="0" dirty="0">
                <a:solidFill>
                  <a:srgbClr val="C9C3B9"/>
                </a:solidFill>
                <a:effectLst/>
                <a:latin typeface="-apple-system"/>
              </a:rPr>
              <a:t>维。在底层（最开始）编码器中它就是词向量，但是在其他编码器中，它就是下一层编码器的输出（也是一个向量列表）。向量列表大小是我们可以设置的超参数</a:t>
            </a:r>
            <a:r>
              <a:rPr lang="en-US" altLang="zh-CN" b="0" i="0" dirty="0">
                <a:solidFill>
                  <a:srgbClr val="C9C3B9"/>
                </a:solidFill>
                <a:effectLst/>
                <a:latin typeface="-apple-system"/>
              </a:rPr>
              <a:t>——</a:t>
            </a:r>
            <a:r>
              <a:rPr lang="zh-CN" altLang="en-US" b="0" i="0" dirty="0">
                <a:solidFill>
                  <a:srgbClr val="C9C3B9"/>
                </a:solidFill>
                <a:effectLst/>
                <a:latin typeface="-apple-system"/>
              </a:rPr>
              <a:t>一般是我们训练集中最长句子的长度。</a:t>
            </a:r>
            <a:endParaRPr lang="en-US" altLang="zh-CN" b="0" i="0" dirty="0">
              <a:solidFill>
                <a:srgbClr val="C9C3B9"/>
              </a:solidFill>
              <a:effectLst/>
              <a:latin typeface="-apple-system"/>
            </a:endParaRPr>
          </a:p>
          <a:p>
            <a:r>
              <a:rPr lang="zh-CN" altLang="en-US" b="0" i="0" dirty="0">
                <a:solidFill>
                  <a:srgbClr val="C9C3B9"/>
                </a:solidFill>
                <a:effectLst/>
                <a:latin typeface="-apple-system"/>
              </a:rPr>
              <a:t>将输入序列进行词嵌入之后，每个单词都会流经编码器中的两个子层。</a:t>
            </a:r>
            <a:endParaRPr lang="en-US" altLang="zh-CN" b="0" i="0" dirty="0">
              <a:solidFill>
                <a:srgbClr val="C9C3B9"/>
              </a:solidFill>
              <a:effectLst/>
              <a:latin typeface="-apple-system"/>
            </a:endParaRPr>
          </a:p>
          <a:p>
            <a:r>
              <a:rPr lang="zh-CN" altLang="en-US" b="0" i="0" dirty="0">
                <a:solidFill>
                  <a:srgbClr val="C9C3B9"/>
                </a:solidFill>
                <a:effectLst/>
                <a:latin typeface="-apple-system"/>
              </a:rPr>
              <a:t>接下来我们看看</a:t>
            </a:r>
            <a:r>
              <a:rPr lang="en-US" altLang="zh-CN" b="0" i="0" dirty="0">
                <a:solidFill>
                  <a:srgbClr val="C9C3B9"/>
                </a:solidFill>
                <a:effectLst/>
                <a:latin typeface="-apple-system"/>
              </a:rPr>
              <a:t>Transformer</a:t>
            </a:r>
            <a:r>
              <a:rPr lang="zh-CN" altLang="en-US" b="0" i="0" dirty="0">
                <a:solidFill>
                  <a:srgbClr val="C9C3B9"/>
                </a:solidFill>
                <a:effectLst/>
                <a:latin typeface="-apple-system"/>
              </a:rPr>
              <a:t>的一个核心特性，在这里输入序列中每个位置的单词都有自己独特的路径流入编码器。在自注意力层中，这些路径之间存在依赖关系。而前馈（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）层没有这些依赖关系。因此在前馈（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）层时可以并行执行各种路径。</a:t>
            </a: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5</a:t>
            </a:fld>
            <a:endParaRPr lang="zh-CN" altLang="en-US"/>
          </a:p>
        </p:txBody>
      </p:sp>
    </p:spTree>
    <p:extLst>
      <p:ext uri="{BB962C8B-B14F-4D97-AF65-F5344CB8AC3E}">
        <p14:creationId xmlns:p14="http://schemas.microsoft.com/office/powerpoint/2010/main" val="3709130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33</a:t>
            </a:fld>
            <a:endParaRPr lang="zh-CN" altLang="en-US"/>
          </a:p>
        </p:txBody>
      </p:sp>
    </p:spTree>
    <p:extLst>
      <p:ext uri="{BB962C8B-B14F-4D97-AF65-F5344CB8AC3E}">
        <p14:creationId xmlns:p14="http://schemas.microsoft.com/office/powerpoint/2010/main" val="1900807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34</a:t>
            </a:fld>
            <a:endParaRPr lang="zh-CN" altLang="en-US"/>
          </a:p>
        </p:txBody>
      </p:sp>
    </p:spTree>
    <p:extLst>
      <p:ext uri="{BB962C8B-B14F-4D97-AF65-F5344CB8AC3E}">
        <p14:creationId xmlns:p14="http://schemas.microsoft.com/office/powerpoint/2010/main" val="46540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35</a:t>
            </a:fld>
            <a:endParaRPr lang="zh-CN" altLang="en-US"/>
          </a:p>
        </p:txBody>
      </p:sp>
    </p:spTree>
    <p:extLst>
      <p:ext uri="{BB962C8B-B14F-4D97-AF65-F5344CB8AC3E}">
        <p14:creationId xmlns:p14="http://schemas.microsoft.com/office/powerpoint/2010/main" val="270737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归纳偏置在机器学习中是一种很微妙的概念：在机器学习中，很多学习算法经常会对学习的问题做一些假设，这些假设就称为归纳偏好</a:t>
            </a:r>
            <a:r>
              <a:rPr lang="en-US" altLang="zh-CN" dirty="0"/>
              <a:t>(Inductive Bias)</a:t>
            </a:r>
            <a:r>
              <a:rPr lang="zh-CN" altLang="en-US" dirty="0"/>
              <a:t>。归纳偏置可以理解为，从现实生活中观察到的现象中归纳出一定的规则</a:t>
            </a:r>
            <a:r>
              <a:rPr lang="en-US" altLang="zh-CN" dirty="0"/>
              <a:t>(heuristics)</a:t>
            </a:r>
            <a:r>
              <a:rPr lang="zh-CN" altLang="en-US" dirty="0"/>
              <a:t>，然后对模型做一定的约束，从而可以起到“模型选择”的作用，即从假设空间中选择出更符合现实规则的模型。可以把归纳偏好理解为贝叶斯学习中的“先验”。</a:t>
            </a:r>
          </a:p>
          <a:p>
            <a:endParaRPr lang="zh-CN" altLang="en-US" dirty="0"/>
          </a:p>
          <a:p>
            <a:r>
              <a:rPr lang="zh-CN" altLang="en-US" dirty="0"/>
              <a:t>在深度学习中，也使用了归纳偏好。在</a:t>
            </a:r>
            <a:r>
              <a:rPr lang="en-US" altLang="zh-CN" dirty="0"/>
              <a:t>CNN</a:t>
            </a:r>
            <a:r>
              <a:rPr lang="zh-CN" altLang="en-US" dirty="0"/>
              <a:t>中，假设特征具有局部性</a:t>
            </a:r>
            <a:r>
              <a:rPr lang="en-US" altLang="zh-CN" dirty="0"/>
              <a:t>(Locality)</a:t>
            </a:r>
            <a:r>
              <a:rPr lang="zh-CN" altLang="en-US" dirty="0"/>
              <a:t>的特点，即把相邻的一些特征融合到一起，会更容易得到“解”；在</a:t>
            </a:r>
            <a:r>
              <a:rPr lang="en-US" altLang="zh-CN" dirty="0"/>
              <a:t>RNN</a:t>
            </a:r>
            <a:r>
              <a:rPr lang="zh-CN" altLang="en-US" dirty="0"/>
              <a:t>中，假设每一时刻的计算依赖于历史计算结果；还有</a:t>
            </a:r>
            <a:r>
              <a:rPr lang="en-US" altLang="zh-CN" dirty="0"/>
              <a:t>attention</a:t>
            </a:r>
            <a:r>
              <a:rPr lang="zh-CN" altLang="en-US" dirty="0"/>
              <a:t>机制，也是从人的直觉、生活经验归纳得到的规则。</a:t>
            </a:r>
          </a:p>
          <a:p>
            <a:pPr algn="just"/>
            <a:endParaRPr lang="en-US" altLang="zh-CN" b="0" i="0" dirty="0">
              <a:solidFill>
                <a:srgbClr val="DCD7CF"/>
              </a:solidFill>
              <a:effectLst/>
              <a:latin typeface="mp-quote"/>
            </a:endParaRPr>
          </a:p>
        </p:txBody>
      </p:sp>
      <p:sp>
        <p:nvSpPr>
          <p:cNvPr id="4" name="灯片编号占位符 3"/>
          <p:cNvSpPr>
            <a:spLocks noGrp="1"/>
          </p:cNvSpPr>
          <p:nvPr>
            <p:ph type="sldNum" sz="quarter" idx="5"/>
          </p:nvPr>
        </p:nvSpPr>
        <p:spPr/>
        <p:txBody>
          <a:bodyPr/>
          <a:lstStyle/>
          <a:p>
            <a:fld id="{FB70A7AC-892B-4DB1-8087-4DE7B297FDF6}" type="slidenum">
              <a:rPr lang="zh-CN" altLang="en-US" smtClean="0"/>
              <a:t>36</a:t>
            </a:fld>
            <a:endParaRPr lang="zh-CN" altLang="en-US"/>
          </a:p>
        </p:txBody>
      </p:sp>
    </p:spTree>
    <p:extLst>
      <p:ext uri="{BB962C8B-B14F-4D97-AF65-F5344CB8AC3E}">
        <p14:creationId xmlns:p14="http://schemas.microsoft.com/office/powerpoint/2010/main" val="3204630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C9C3B9"/>
                </a:solidFill>
                <a:effectLst/>
                <a:latin typeface="-apple-system"/>
              </a:rPr>
              <a:t>像大部分</a:t>
            </a:r>
            <a:r>
              <a:rPr lang="en-US" altLang="zh-CN" b="0" i="0" dirty="0">
                <a:solidFill>
                  <a:srgbClr val="C9C3B9"/>
                </a:solidFill>
                <a:effectLst/>
                <a:latin typeface="-apple-system"/>
              </a:rPr>
              <a:t>NLP</a:t>
            </a:r>
            <a:r>
              <a:rPr lang="zh-CN" altLang="en-US" b="0" i="0" dirty="0">
                <a:solidFill>
                  <a:srgbClr val="C9C3B9"/>
                </a:solidFill>
                <a:effectLst/>
                <a:latin typeface="-apple-system"/>
              </a:rPr>
              <a:t>应用一样，我们首先将每个输入单词通过词嵌入算法转换为词向量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每个单词都被嵌入为</a:t>
            </a:r>
            <a:r>
              <a:rPr lang="en-US" altLang="zh-CN" b="0" i="0" dirty="0">
                <a:solidFill>
                  <a:srgbClr val="C9C3B9"/>
                </a:solidFill>
                <a:effectLst/>
                <a:latin typeface="-apple-system"/>
              </a:rPr>
              <a:t>512</a:t>
            </a:r>
            <a:r>
              <a:rPr lang="zh-CN" altLang="en-US" b="0" i="0" dirty="0">
                <a:solidFill>
                  <a:srgbClr val="C9C3B9"/>
                </a:solidFill>
                <a:effectLst/>
                <a:latin typeface="-apple-system"/>
              </a:rPr>
              <a:t>维的向量，我们用这些简单的方框来表示这些向量。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词嵌入过程只发生在最底层的编码器中。所有的编码器都有一个相同的特点，即它们接收一个向量列表，列表中的每个向量大小为</a:t>
            </a:r>
            <a:r>
              <a:rPr lang="en-US" altLang="zh-CN" b="0" i="0" dirty="0">
                <a:solidFill>
                  <a:srgbClr val="C9C3B9"/>
                </a:solidFill>
                <a:effectLst/>
                <a:latin typeface="-apple-system"/>
              </a:rPr>
              <a:t>512</a:t>
            </a:r>
            <a:r>
              <a:rPr lang="zh-CN" altLang="en-US" b="0" i="0" dirty="0">
                <a:solidFill>
                  <a:srgbClr val="C9C3B9"/>
                </a:solidFill>
                <a:effectLst/>
                <a:latin typeface="-apple-system"/>
              </a:rPr>
              <a:t>维。在底层（最开始）编码器中它就是词向量，但是在其他编码器中，它就是下一层编码器的输出（也是一个向量列表）。向量列表大小是我们可以设置的超参数</a:t>
            </a:r>
            <a:r>
              <a:rPr lang="en-US" altLang="zh-CN" b="0" i="0" dirty="0">
                <a:solidFill>
                  <a:srgbClr val="C9C3B9"/>
                </a:solidFill>
                <a:effectLst/>
                <a:latin typeface="-apple-system"/>
              </a:rPr>
              <a:t>——</a:t>
            </a:r>
            <a:r>
              <a:rPr lang="zh-CN" altLang="en-US" b="0" i="0" dirty="0">
                <a:solidFill>
                  <a:srgbClr val="C9C3B9"/>
                </a:solidFill>
                <a:effectLst/>
                <a:latin typeface="-apple-system"/>
              </a:rPr>
              <a:t>一般是我们训练集中最长句子的长度。</a:t>
            </a:r>
            <a:endParaRPr lang="en-US" altLang="zh-CN" b="0" i="0" dirty="0">
              <a:solidFill>
                <a:srgbClr val="C9C3B9"/>
              </a:solidFill>
              <a:effectLst/>
              <a:latin typeface="-apple-system"/>
            </a:endParaRPr>
          </a:p>
          <a:p>
            <a:r>
              <a:rPr lang="zh-CN" altLang="en-US" b="0" i="0" dirty="0">
                <a:solidFill>
                  <a:srgbClr val="C9C3B9"/>
                </a:solidFill>
                <a:effectLst/>
                <a:latin typeface="-apple-system"/>
              </a:rPr>
              <a:t>将输入序列进行词嵌入之后，每个单词都会流经编码器中的两个子层。</a:t>
            </a:r>
            <a:endParaRPr lang="en-US" altLang="zh-CN" b="0" i="0" dirty="0">
              <a:solidFill>
                <a:srgbClr val="C9C3B9"/>
              </a:solidFill>
              <a:effectLst/>
              <a:latin typeface="-apple-system"/>
            </a:endParaRPr>
          </a:p>
          <a:p>
            <a:r>
              <a:rPr lang="zh-CN" altLang="en-US" b="0" i="0" dirty="0">
                <a:solidFill>
                  <a:srgbClr val="C9C3B9"/>
                </a:solidFill>
                <a:effectLst/>
                <a:latin typeface="-apple-system"/>
              </a:rPr>
              <a:t>接下来我们看看</a:t>
            </a:r>
            <a:r>
              <a:rPr lang="en-US" altLang="zh-CN" b="0" i="0" dirty="0">
                <a:solidFill>
                  <a:srgbClr val="C9C3B9"/>
                </a:solidFill>
                <a:effectLst/>
                <a:latin typeface="-apple-system"/>
              </a:rPr>
              <a:t>Transformer</a:t>
            </a:r>
            <a:r>
              <a:rPr lang="zh-CN" altLang="en-US" b="0" i="0" dirty="0">
                <a:solidFill>
                  <a:srgbClr val="C9C3B9"/>
                </a:solidFill>
                <a:effectLst/>
                <a:latin typeface="-apple-system"/>
              </a:rPr>
              <a:t>的一个核心特性，在这里输入序列中每个位置的单词都有自己独特的路径流入编码器。在自注意力层中，这些路径之间存在依赖关系。而前馈（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）层没有这些依赖关系。因此在前馈（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）层时可以并行执行各种路径。</a:t>
            </a: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6</a:t>
            </a:fld>
            <a:endParaRPr lang="zh-CN" altLang="en-US"/>
          </a:p>
        </p:txBody>
      </p:sp>
    </p:spTree>
    <p:extLst>
      <p:ext uri="{BB962C8B-B14F-4D97-AF65-F5344CB8AC3E}">
        <p14:creationId xmlns:p14="http://schemas.microsoft.com/office/powerpoint/2010/main" val="54709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C9C3B9"/>
                </a:solidFill>
                <a:effectLst/>
                <a:latin typeface="-apple-system"/>
              </a:rPr>
              <a:t>像大部分</a:t>
            </a:r>
            <a:r>
              <a:rPr lang="en-US" altLang="zh-CN" b="0" i="0" dirty="0">
                <a:solidFill>
                  <a:srgbClr val="C9C3B9"/>
                </a:solidFill>
                <a:effectLst/>
                <a:latin typeface="-apple-system"/>
              </a:rPr>
              <a:t>NLP</a:t>
            </a:r>
            <a:r>
              <a:rPr lang="zh-CN" altLang="en-US" b="0" i="0" dirty="0">
                <a:solidFill>
                  <a:srgbClr val="C9C3B9"/>
                </a:solidFill>
                <a:effectLst/>
                <a:latin typeface="-apple-system"/>
              </a:rPr>
              <a:t>应用一样，我们首先将每个输入单词通过词嵌入算法转换为词向量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每个单词都被嵌入为</a:t>
            </a:r>
            <a:r>
              <a:rPr lang="en-US" altLang="zh-CN" b="0" i="0" dirty="0">
                <a:solidFill>
                  <a:srgbClr val="C9C3B9"/>
                </a:solidFill>
                <a:effectLst/>
                <a:latin typeface="-apple-system"/>
              </a:rPr>
              <a:t>512</a:t>
            </a:r>
            <a:r>
              <a:rPr lang="zh-CN" altLang="en-US" b="0" i="0" dirty="0">
                <a:solidFill>
                  <a:srgbClr val="C9C3B9"/>
                </a:solidFill>
                <a:effectLst/>
                <a:latin typeface="-apple-system"/>
              </a:rPr>
              <a:t>维的向量，我们用这些简单的方框来表示这些向量。</a:t>
            </a:r>
            <a:endParaRPr lang="en-US" altLang="zh-CN" b="0" i="0" dirty="0">
              <a:solidFill>
                <a:srgbClr val="C9C3B9"/>
              </a:solidFill>
              <a:effectLst/>
              <a:latin typeface="-apple-system"/>
            </a:endParaRPr>
          </a:p>
          <a:p>
            <a:r>
              <a:rPr lang="zh-CN" altLang="en-US" b="0" i="0" dirty="0">
                <a:solidFill>
                  <a:srgbClr val="C9C3B9"/>
                </a:solidFill>
                <a:effectLst/>
                <a:latin typeface="-apple-system"/>
              </a:rPr>
              <a:t>词嵌入过程只发生在最底层的编码器中。所有的编码器都有一个相同的特点，即它们接收一个向量列表，列表中的每个向量大小为</a:t>
            </a:r>
            <a:r>
              <a:rPr lang="en-US" altLang="zh-CN" b="0" i="0" dirty="0">
                <a:solidFill>
                  <a:srgbClr val="C9C3B9"/>
                </a:solidFill>
                <a:effectLst/>
                <a:latin typeface="-apple-system"/>
              </a:rPr>
              <a:t>512</a:t>
            </a:r>
            <a:r>
              <a:rPr lang="zh-CN" altLang="en-US" b="0" i="0" dirty="0">
                <a:solidFill>
                  <a:srgbClr val="C9C3B9"/>
                </a:solidFill>
                <a:effectLst/>
                <a:latin typeface="-apple-system"/>
              </a:rPr>
              <a:t>维。在底层（最开始）编码器中它就是词向量，但是在其他编码器中，它就是下一层编码器的输出（也是一个向量列表）。向量列表大小是我们可以设置的超参数</a:t>
            </a:r>
            <a:r>
              <a:rPr lang="en-US" altLang="zh-CN" b="0" i="0" dirty="0">
                <a:solidFill>
                  <a:srgbClr val="C9C3B9"/>
                </a:solidFill>
                <a:effectLst/>
                <a:latin typeface="-apple-system"/>
              </a:rPr>
              <a:t>——</a:t>
            </a:r>
            <a:r>
              <a:rPr lang="zh-CN" altLang="en-US" b="0" i="0" dirty="0">
                <a:solidFill>
                  <a:srgbClr val="C9C3B9"/>
                </a:solidFill>
                <a:effectLst/>
                <a:latin typeface="-apple-system"/>
              </a:rPr>
              <a:t>一般是我们训练集中最长句子的长度。</a:t>
            </a:r>
            <a:endParaRPr lang="en-US" altLang="zh-CN" b="0" i="0" dirty="0">
              <a:solidFill>
                <a:srgbClr val="C9C3B9"/>
              </a:solidFill>
              <a:effectLst/>
              <a:latin typeface="-apple-system"/>
            </a:endParaRPr>
          </a:p>
          <a:p>
            <a:r>
              <a:rPr lang="zh-CN" altLang="en-US" b="0" i="0" dirty="0">
                <a:solidFill>
                  <a:srgbClr val="C9C3B9"/>
                </a:solidFill>
                <a:effectLst/>
                <a:latin typeface="-apple-system"/>
              </a:rPr>
              <a:t>将输入序列进行词嵌入之后，每个单词都会流经编码器中的两个子层。</a:t>
            </a:r>
            <a:endParaRPr lang="en-US" altLang="zh-CN" b="0" i="0" dirty="0">
              <a:solidFill>
                <a:srgbClr val="C9C3B9"/>
              </a:solidFill>
              <a:effectLst/>
              <a:latin typeface="-apple-system"/>
            </a:endParaRPr>
          </a:p>
          <a:p>
            <a:r>
              <a:rPr lang="zh-CN" altLang="en-US" b="0" i="0" dirty="0">
                <a:solidFill>
                  <a:srgbClr val="C9C3B9"/>
                </a:solidFill>
                <a:effectLst/>
                <a:latin typeface="-apple-system"/>
              </a:rPr>
              <a:t>接下来我们看看</a:t>
            </a:r>
            <a:r>
              <a:rPr lang="en-US" altLang="zh-CN" b="0" i="0" dirty="0">
                <a:solidFill>
                  <a:srgbClr val="C9C3B9"/>
                </a:solidFill>
                <a:effectLst/>
                <a:latin typeface="-apple-system"/>
              </a:rPr>
              <a:t>Transformer</a:t>
            </a:r>
            <a:r>
              <a:rPr lang="zh-CN" altLang="en-US" b="0" i="0" dirty="0">
                <a:solidFill>
                  <a:srgbClr val="C9C3B9"/>
                </a:solidFill>
                <a:effectLst/>
                <a:latin typeface="-apple-system"/>
              </a:rPr>
              <a:t>的一个核心特性，在这里输入序列中每个位置的单词都有自己独特的路径流入编码器。在自注意力层中，这些路径之间存在依赖关系。而前馈（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）层没有这些依赖关系。因此在前馈（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）层时可以并行执行各种路径。</a:t>
            </a:r>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7</a:t>
            </a:fld>
            <a:endParaRPr lang="zh-CN" altLang="en-US"/>
          </a:p>
        </p:txBody>
      </p:sp>
    </p:spTree>
    <p:extLst>
      <p:ext uri="{BB962C8B-B14F-4D97-AF65-F5344CB8AC3E}">
        <p14:creationId xmlns:p14="http://schemas.microsoft.com/office/powerpoint/2010/main" val="2412842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从编码器输入的句子首先会经过一个自注意力（</a:t>
            </a:r>
            <a:r>
              <a:rPr lang="en-US" altLang="zh-CN" b="0" i="0" dirty="0">
                <a:solidFill>
                  <a:srgbClr val="C9C3B9"/>
                </a:solidFill>
                <a:effectLst/>
                <a:latin typeface="-apple-system"/>
              </a:rPr>
              <a:t>self-attention</a:t>
            </a:r>
            <a:r>
              <a:rPr lang="zh-CN" altLang="en-US" b="0" i="0" dirty="0">
                <a:solidFill>
                  <a:srgbClr val="C9C3B9"/>
                </a:solidFill>
                <a:effectLst/>
                <a:latin typeface="-apple-system"/>
              </a:rPr>
              <a:t>）层，这层帮助编码器在对每个单词编码时关注输入句子的其他单词。我们将在稍后的文章中更深入地研究自注意力。</a:t>
            </a:r>
          </a:p>
          <a:p>
            <a:pPr algn="l"/>
            <a:r>
              <a:rPr lang="zh-CN" altLang="en-US" b="0" i="0" dirty="0">
                <a:solidFill>
                  <a:srgbClr val="C9C3B9"/>
                </a:solidFill>
                <a:effectLst/>
                <a:latin typeface="-apple-system"/>
              </a:rPr>
              <a:t>自注意力层的输出会传递到前馈（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）神经网络中。每个位置的单词对应的前馈神经网络都完全一样（译注：另一种解读就是一层窗口为一个单词的一维卷积神经网络）。</a:t>
            </a:r>
          </a:p>
          <a:p>
            <a:pPr algn="l"/>
            <a:r>
              <a:rPr lang="zh-CN" altLang="en-US" b="0" i="0" dirty="0">
                <a:solidFill>
                  <a:srgbClr val="C9C3B9"/>
                </a:solidFill>
                <a:effectLst/>
                <a:latin typeface="-apple-system"/>
              </a:rPr>
              <a:t>解码器中也有编码器的自注意力（</a:t>
            </a:r>
            <a:r>
              <a:rPr lang="en-US" altLang="zh-CN" b="0" i="0" dirty="0">
                <a:solidFill>
                  <a:srgbClr val="C9C3B9"/>
                </a:solidFill>
                <a:effectLst/>
                <a:latin typeface="-apple-system"/>
              </a:rPr>
              <a:t>self-attention</a:t>
            </a:r>
            <a:r>
              <a:rPr lang="zh-CN" altLang="en-US" b="0" i="0" dirty="0">
                <a:solidFill>
                  <a:srgbClr val="C9C3B9"/>
                </a:solidFill>
                <a:effectLst/>
                <a:latin typeface="-apple-system"/>
              </a:rPr>
              <a:t>）层和前馈（</a:t>
            </a:r>
            <a:r>
              <a:rPr lang="en-US" altLang="zh-CN" b="0" i="0" dirty="0">
                <a:solidFill>
                  <a:srgbClr val="C9C3B9"/>
                </a:solidFill>
                <a:effectLst/>
                <a:latin typeface="-apple-system"/>
              </a:rPr>
              <a:t>feed-forward</a:t>
            </a:r>
            <a:r>
              <a:rPr lang="zh-CN" altLang="en-US" b="0" i="0" dirty="0">
                <a:solidFill>
                  <a:srgbClr val="C9C3B9"/>
                </a:solidFill>
                <a:effectLst/>
                <a:latin typeface="-apple-system"/>
              </a:rPr>
              <a:t>）层。除此之外，这两个层之间还有一个注意力层，用来关注输入句子的相关部分（和</a:t>
            </a:r>
            <a:r>
              <a:rPr lang="en-US" altLang="zh-CN" b="0" i="0" dirty="0">
                <a:solidFill>
                  <a:srgbClr val="C9C3B9"/>
                </a:solidFill>
                <a:effectLst/>
                <a:latin typeface="-apple-system"/>
              </a:rPr>
              <a:t>seq2seq</a:t>
            </a:r>
            <a:r>
              <a:rPr lang="zh-CN" altLang="en-US" b="0" i="0" dirty="0">
                <a:solidFill>
                  <a:srgbClr val="C9C3B9"/>
                </a:solidFill>
                <a:effectLst/>
                <a:latin typeface="-apple-system"/>
              </a:rPr>
              <a:t>模型的注意力作用相似）。</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9</a:t>
            </a:fld>
            <a:endParaRPr lang="zh-CN" altLang="en-US"/>
          </a:p>
        </p:txBody>
      </p:sp>
    </p:spTree>
    <p:extLst>
      <p:ext uri="{BB962C8B-B14F-4D97-AF65-F5344CB8AC3E}">
        <p14:creationId xmlns:p14="http://schemas.microsoft.com/office/powerpoint/2010/main" val="393669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Q:Query</a:t>
            </a:r>
          </a:p>
          <a:p>
            <a:r>
              <a:rPr lang="en-US" altLang="zh-CN" dirty="0"/>
              <a:t>K:Key</a:t>
            </a:r>
          </a:p>
          <a:p>
            <a:r>
              <a:rPr lang="en-US" altLang="zh-CN" dirty="0"/>
              <a:t>V:Value</a:t>
            </a:r>
          </a:p>
          <a:p>
            <a:r>
              <a:rPr lang="en-US" altLang="zh-CN" dirty="0" err="1"/>
              <a:t>Dk:Key</a:t>
            </a:r>
            <a:r>
              <a:rPr lang="zh-CN" altLang="en-US" dirty="0"/>
              <a:t>向量的维数，让梯度稳定</a:t>
            </a:r>
            <a:endParaRPr lang="en-US" altLang="zh-CN" dirty="0"/>
          </a:p>
          <a:p>
            <a:r>
              <a:rPr lang="en-US" altLang="zh-CN" dirty="0"/>
              <a:t>WO:</a:t>
            </a:r>
          </a:p>
        </p:txBody>
      </p:sp>
      <p:sp>
        <p:nvSpPr>
          <p:cNvPr id="4" name="灯片编号占位符 3"/>
          <p:cNvSpPr>
            <a:spLocks noGrp="1"/>
          </p:cNvSpPr>
          <p:nvPr>
            <p:ph type="sldNum" sz="quarter" idx="5"/>
          </p:nvPr>
        </p:nvSpPr>
        <p:spPr/>
        <p:txBody>
          <a:bodyPr/>
          <a:lstStyle/>
          <a:p>
            <a:fld id="{FB70A7AC-892B-4DB1-8087-4DE7B297FDF6}" type="slidenum">
              <a:rPr lang="zh-CN" altLang="en-US" smtClean="0"/>
              <a:t>10</a:t>
            </a:fld>
            <a:endParaRPr lang="zh-CN" altLang="en-US"/>
          </a:p>
        </p:txBody>
      </p:sp>
    </p:spTree>
    <p:extLst>
      <p:ext uri="{BB962C8B-B14F-4D97-AF65-F5344CB8AC3E}">
        <p14:creationId xmlns:p14="http://schemas.microsoft.com/office/powerpoint/2010/main" val="239909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C9C3B9"/>
                </a:solidFill>
                <a:effectLst/>
                <a:latin typeface="-apple-system"/>
              </a:rPr>
              <a:t>这个“</a:t>
            </a:r>
            <a:r>
              <a:rPr lang="en-US" altLang="zh-CN" b="0" i="0" dirty="0">
                <a:solidFill>
                  <a:srgbClr val="C9C3B9"/>
                </a:solidFill>
                <a:effectLst/>
                <a:latin typeface="-apple-system"/>
              </a:rPr>
              <a:t>it”</a:t>
            </a:r>
            <a:r>
              <a:rPr lang="zh-CN" altLang="en-US" b="0" i="0" dirty="0">
                <a:solidFill>
                  <a:srgbClr val="C9C3B9"/>
                </a:solidFill>
                <a:effectLst/>
                <a:latin typeface="-apple-system"/>
              </a:rPr>
              <a:t>在这个句子是指什么呢？它指的是</a:t>
            </a:r>
            <a:r>
              <a:rPr lang="en-US" altLang="zh-CN" b="0" i="0" dirty="0">
                <a:solidFill>
                  <a:srgbClr val="C9C3B9"/>
                </a:solidFill>
                <a:effectLst/>
                <a:latin typeface="-apple-system"/>
              </a:rPr>
              <a:t>street</a:t>
            </a:r>
            <a:r>
              <a:rPr lang="zh-CN" altLang="en-US" b="0" i="0" dirty="0">
                <a:solidFill>
                  <a:srgbClr val="C9C3B9"/>
                </a:solidFill>
                <a:effectLst/>
                <a:latin typeface="-apple-system"/>
              </a:rPr>
              <a:t>还是这个</a:t>
            </a:r>
            <a:r>
              <a:rPr lang="en-US" altLang="zh-CN" b="0" i="0" dirty="0">
                <a:solidFill>
                  <a:srgbClr val="C9C3B9"/>
                </a:solidFill>
                <a:effectLst/>
                <a:latin typeface="-apple-system"/>
              </a:rPr>
              <a:t>animal</a:t>
            </a:r>
            <a:r>
              <a:rPr lang="zh-CN" altLang="en-US" b="0" i="0" dirty="0">
                <a:solidFill>
                  <a:srgbClr val="C9C3B9"/>
                </a:solidFill>
                <a:effectLst/>
                <a:latin typeface="-apple-system"/>
              </a:rPr>
              <a:t>呢？这对于人类来说是一个简单的问题，但是对于算法则不是。</a:t>
            </a:r>
          </a:p>
          <a:p>
            <a:pPr algn="l"/>
            <a:r>
              <a:rPr lang="zh-CN" altLang="en-US" b="0" i="0" dirty="0">
                <a:solidFill>
                  <a:srgbClr val="C9C3B9"/>
                </a:solidFill>
                <a:effectLst/>
                <a:latin typeface="-apple-system"/>
              </a:rPr>
              <a:t>当模型处理这个单词“</a:t>
            </a:r>
            <a:r>
              <a:rPr lang="en-US" altLang="zh-CN" b="0" i="0" dirty="0">
                <a:solidFill>
                  <a:srgbClr val="C9C3B9"/>
                </a:solidFill>
                <a:effectLst/>
                <a:latin typeface="-apple-system"/>
              </a:rPr>
              <a:t>it”</a:t>
            </a:r>
            <a:r>
              <a:rPr lang="zh-CN" altLang="en-US" b="0" i="0" dirty="0">
                <a:solidFill>
                  <a:srgbClr val="C9C3B9"/>
                </a:solidFill>
                <a:effectLst/>
                <a:latin typeface="-apple-system"/>
              </a:rPr>
              <a:t>的时候，自注意力机制会允许“</a:t>
            </a:r>
            <a:r>
              <a:rPr lang="en-US" altLang="zh-CN" b="0" i="0" dirty="0">
                <a:solidFill>
                  <a:srgbClr val="C9C3B9"/>
                </a:solidFill>
                <a:effectLst/>
                <a:latin typeface="-apple-system"/>
              </a:rPr>
              <a:t>it”</a:t>
            </a:r>
            <a:r>
              <a:rPr lang="zh-CN" altLang="en-US" b="0" i="0" dirty="0">
                <a:solidFill>
                  <a:srgbClr val="C9C3B9"/>
                </a:solidFill>
                <a:effectLst/>
                <a:latin typeface="-apple-system"/>
              </a:rPr>
              <a:t>与“</a:t>
            </a:r>
            <a:r>
              <a:rPr lang="en-US" altLang="zh-CN" b="0" i="0" dirty="0">
                <a:solidFill>
                  <a:srgbClr val="C9C3B9"/>
                </a:solidFill>
                <a:effectLst/>
                <a:latin typeface="-apple-system"/>
              </a:rPr>
              <a:t>animal”</a:t>
            </a:r>
            <a:r>
              <a:rPr lang="zh-CN" altLang="en-US" b="0" i="0" dirty="0">
                <a:solidFill>
                  <a:srgbClr val="C9C3B9"/>
                </a:solidFill>
                <a:effectLst/>
                <a:latin typeface="-apple-system"/>
              </a:rPr>
              <a:t>建立联系。</a:t>
            </a:r>
          </a:p>
          <a:p>
            <a:pPr algn="l"/>
            <a:r>
              <a:rPr lang="zh-CN" altLang="en-US" b="0" i="0" dirty="0">
                <a:solidFill>
                  <a:srgbClr val="C9C3B9"/>
                </a:solidFill>
                <a:effectLst/>
                <a:latin typeface="-apple-system"/>
              </a:rPr>
              <a:t>随着模型处理输入序列的每个单词，自注意力会关注整个输入序列的所有单词，帮助模型对本单词更好地进行编码。</a:t>
            </a:r>
          </a:p>
          <a:p>
            <a:pPr algn="l"/>
            <a:r>
              <a:rPr lang="zh-CN" altLang="en-US" b="0" i="0" dirty="0">
                <a:solidFill>
                  <a:srgbClr val="C9C3B9"/>
                </a:solidFill>
                <a:effectLst/>
                <a:latin typeface="-apple-system"/>
              </a:rPr>
              <a:t>如果你熟悉</a:t>
            </a:r>
            <a:r>
              <a:rPr lang="en-US" altLang="zh-CN" b="0" i="0" dirty="0">
                <a:solidFill>
                  <a:srgbClr val="C9C3B9"/>
                </a:solidFill>
                <a:effectLst/>
                <a:latin typeface="-apple-system"/>
              </a:rPr>
              <a:t>RNN</a:t>
            </a:r>
            <a:r>
              <a:rPr lang="zh-CN" altLang="en-US" b="0" i="0" dirty="0">
                <a:solidFill>
                  <a:srgbClr val="C9C3B9"/>
                </a:solidFill>
                <a:effectLst/>
                <a:latin typeface="-apple-system"/>
              </a:rPr>
              <a:t>（循环神经网络），回忆一下它是如何维持隐藏层的。</a:t>
            </a:r>
            <a:r>
              <a:rPr lang="en-US" altLang="zh-CN" b="0" i="0" dirty="0">
                <a:solidFill>
                  <a:srgbClr val="C9C3B9"/>
                </a:solidFill>
                <a:effectLst/>
                <a:latin typeface="-apple-system"/>
              </a:rPr>
              <a:t>RNN</a:t>
            </a:r>
            <a:r>
              <a:rPr lang="zh-CN" altLang="en-US" b="0" i="0" dirty="0">
                <a:solidFill>
                  <a:srgbClr val="C9C3B9"/>
                </a:solidFill>
                <a:effectLst/>
                <a:latin typeface="-apple-system"/>
              </a:rPr>
              <a:t>会将它已经处理过的前面的所有单词</a:t>
            </a:r>
            <a:r>
              <a:rPr lang="en-US" altLang="zh-CN" b="0" i="0" dirty="0">
                <a:solidFill>
                  <a:srgbClr val="C9C3B9"/>
                </a:solidFill>
                <a:effectLst/>
                <a:latin typeface="-apple-system"/>
              </a:rPr>
              <a:t>/</a:t>
            </a:r>
            <a:r>
              <a:rPr lang="zh-CN" altLang="en-US" b="0" i="0" dirty="0">
                <a:solidFill>
                  <a:srgbClr val="C9C3B9"/>
                </a:solidFill>
                <a:effectLst/>
                <a:latin typeface="-apple-system"/>
              </a:rPr>
              <a:t>向量的表示与它正在处理的当前单词</a:t>
            </a:r>
            <a:r>
              <a:rPr lang="en-US" altLang="zh-CN" b="0" i="0" dirty="0">
                <a:solidFill>
                  <a:srgbClr val="C9C3B9"/>
                </a:solidFill>
                <a:effectLst/>
                <a:latin typeface="-apple-system"/>
              </a:rPr>
              <a:t>/</a:t>
            </a:r>
            <a:r>
              <a:rPr lang="zh-CN" altLang="en-US" b="0" i="0" dirty="0">
                <a:solidFill>
                  <a:srgbClr val="C9C3B9"/>
                </a:solidFill>
                <a:effectLst/>
                <a:latin typeface="-apple-system"/>
              </a:rPr>
              <a:t>向量结合起来。而自注意力机制会将所有相关单词的理解融入到我们正在处理的单词中。</a:t>
            </a:r>
          </a:p>
          <a:p>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11</a:t>
            </a:fld>
            <a:endParaRPr lang="zh-CN" altLang="en-US"/>
          </a:p>
        </p:txBody>
      </p:sp>
    </p:spTree>
    <p:extLst>
      <p:ext uri="{BB962C8B-B14F-4D97-AF65-F5344CB8AC3E}">
        <p14:creationId xmlns:p14="http://schemas.microsoft.com/office/powerpoint/2010/main" val="238450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B70A7AC-892B-4DB1-8087-4DE7B297FDF6}" type="slidenum">
              <a:rPr lang="zh-CN" altLang="en-US" smtClean="0"/>
              <a:t>12</a:t>
            </a:fld>
            <a:endParaRPr lang="zh-CN" altLang="en-US"/>
          </a:p>
        </p:txBody>
      </p:sp>
    </p:spTree>
    <p:extLst>
      <p:ext uri="{BB962C8B-B14F-4D97-AF65-F5344CB8AC3E}">
        <p14:creationId xmlns:p14="http://schemas.microsoft.com/office/powerpoint/2010/main" val="3344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324119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1324760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370577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6139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997131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758788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415705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631138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349012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106035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715987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04859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8929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84317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1910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459019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6F051A-8CBD-40EF-B00C-7B31F2F47ACE}" type="datetimeFigureOut">
              <a:rPr lang="zh-CN" altLang="en-US" smtClean="0"/>
              <a:t>2020/10/25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54357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D6F051A-8CBD-40EF-B00C-7B31F2F47ACE}" type="datetimeFigureOut">
              <a:rPr lang="zh-CN" altLang="en-US" smtClean="0"/>
              <a:t>2020/10/25</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3C5D80B-D9EF-481A-8D6E-955E023FC221}" type="slidenum">
              <a:rPr lang="zh-CN" altLang="en-US" smtClean="0"/>
              <a:t>‹#›</a:t>
            </a:fld>
            <a:endParaRPr lang="zh-CN" altLang="en-US"/>
          </a:p>
        </p:txBody>
      </p:sp>
    </p:spTree>
    <p:extLst>
      <p:ext uri="{BB962C8B-B14F-4D97-AF65-F5344CB8AC3E}">
        <p14:creationId xmlns:p14="http://schemas.microsoft.com/office/powerpoint/2010/main" val="281025785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arxiv.org/pdf/2010.04159.pdf" TargetMode="External"/><Relationship Id="rId4" Type="http://schemas.openxmlformats.org/officeDocument/2006/relationships/hyperlink" Target="https://scontent-hkg4-2.xx.fbcdn.net/v/t39.8562-6/101177000_245125840263462_1160672288488554496_n.pdf?_nc_cat=104&amp;ccb=2&amp;_nc_sid=ae5e01&amp;_nc_ohc=aceLYcOgN-IAX8G3eNJ&amp;_nc_ht=scontent-hkg4-2.xx&amp;oh=44d723a0b658f65e913ea99390accf0e&amp;oe=5FBCB74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0FAE1-F472-4F5A-A4C0-1D32CDA05364}"/>
              </a:ext>
            </a:extLst>
          </p:cNvPr>
          <p:cNvSpPr>
            <a:spLocks noGrp="1"/>
          </p:cNvSpPr>
          <p:nvPr>
            <p:ph type="ctrTitle"/>
          </p:nvPr>
        </p:nvSpPr>
        <p:spPr>
          <a:xfrm>
            <a:off x="1154955" y="897973"/>
            <a:ext cx="8825658" cy="2915729"/>
          </a:xfrm>
        </p:spPr>
        <p:txBody>
          <a:bodyPr/>
          <a:lstStyle/>
          <a:p>
            <a:pPr algn="ctr"/>
            <a:r>
              <a:rPr lang="en-US" altLang="zh-CN" sz="5400" dirty="0"/>
              <a:t>A New way for CV</a:t>
            </a:r>
            <a:r>
              <a:rPr lang="zh-CN" altLang="en-US" sz="5400" dirty="0"/>
              <a:t>：</a:t>
            </a:r>
            <a:br>
              <a:rPr lang="en-US" altLang="zh-CN" sz="5400" dirty="0"/>
            </a:br>
            <a:r>
              <a:rPr lang="en-US" altLang="zh-CN" sz="5400" dirty="0"/>
              <a:t>CNN but </a:t>
            </a:r>
            <a:br>
              <a:rPr lang="en-US" altLang="zh-CN" sz="5400" dirty="0"/>
            </a:br>
            <a:r>
              <a:rPr lang="en-US" altLang="zh-CN" b="1" dirty="0"/>
              <a:t>Transformer</a:t>
            </a:r>
            <a:endParaRPr lang="zh-CN" altLang="en-US" b="1" dirty="0"/>
          </a:p>
        </p:txBody>
      </p:sp>
      <p:sp>
        <p:nvSpPr>
          <p:cNvPr id="3" name="副标题 2">
            <a:extLst>
              <a:ext uri="{FF2B5EF4-FFF2-40B4-BE49-F238E27FC236}">
                <a16:creationId xmlns:a16="http://schemas.microsoft.com/office/drawing/2014/main" id="{539B71CA-4A98-452B-BEED-9C8893FBA703}"/>
              </a:ext>
            </a:extLst>
          </p:cNvPr>
          <p:cNvSpPr>
            <a:spLocks noGrp="1"/>
          </p:cNvSpPr>
          <p:nvPr>
            <p:ph type="subTitle" idx="1"/>
          </p:nvPr>
        </p:nvSpPr>
        <p:spPr/>
        <p:txBody>
          <a:bodyPr>
            <a:normAutofit fontScale="70000" lnSpcReduction="20000"/>
          </a:bodyPr>
          <a:lstStyle/>
          <a:p>
            <a:r>
              <a:rPr lang="zh-CN" altLang="en-US" dirty="0"/>
              <a:t>郑仲星</a:t>
            </a:r>
            <a:endParaRPr lang="en-US" altLang="zh-CN" dirty="0"/>
          </a:p>
          <a:p>
            <a:r>
              <a:rPr lang="en-US" altLang="zh-CN" dirty="0"/>
              <a:t>2020</a:t>
            </a:r>
            <a:r>
              <a:rPr lang="zh-CN" altLang="en-US" dirty="0"/>
              <a:t>年</a:t>
            </a:r>
            <a:r>
              <a:rPr lang="en-US" altLang="zh-CN" dirty="0"/>
              <a:t>10</a:t>
            </a:r>
            <a:r>
              <a:rPr lang="zh-CN" altLang="en-US" dirty="0"/>
              <a:t>月</a:t>
            </a:r>
            <a:r>
              <a:rPr lang="en-US" altLang="zh-CN" dirty="0"/>
              <a:t>25</a:t>
            </a:r>
            <a:r>
              <a:rPr lang="zh-CN" altLang="en-US" dirty="0"/>
              <a:t>日</a:t>
            </a:r>
            <a:endParaRPr lang="en-US" altLang="zh-CN" dirty="0"/>
          </a:p>
          <a:p>
            <a:r>
              <a:rPr lang="zh-CN" altLang="en-US" dirty="0"/>
              <a:t>组会</a:t>
            </a:r>
            <a:endParaRPr lang="en-US" altLang="zh-CN" dirty="0"/>
          </a:p>
        </p:txBody>
      </p:sp>
    </p:spTree>
    <p:extLst>
      <p:ext uri="{BB962C8B-B14F-4D97-AF65-F5344CB8AC3E}">
        <p14:creationId xmlns:p14="http://schemas.microsoft.com/office/powerpoint/2010/main" val="347182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p:txBody>
          <a:bodyPr/>
          <a:lstStyle/>
          <a:p>
            <a:r>
              <a:rPr lang="zh-CN" altLang="en-US" dirty="0"/>
              <a:t>主要看一下这三个组件是如何工作的：</a:t>
            </a:r>
            <a:endParaRPr lang="en-US" altLang="zh-CN" dirty="0"/>
          </a:p>
          <a:p>
            <a:r>
              <a:rPr lang="en-US" altLang="zh-CN" dirty="0"/>
              <a:t>Scaled Dot-Product Attention</a:t>
            </a:r>
          </a:p>
          <a:p>
            <a:endParaRPr lang="en-US" altLang="zh-CN" dirty="0"/>
          </a:p>
          <a:p>
            <a:endParaRPr lang="en-US" altLang="zh-CN" dirty="0"/>
          </a:p>
          <a:p>
            <a:r>
              <a:rPr lang="en-US" altLang="zh-CN" dirty="0"/>
              <a:t>Multi-Head Attention</a:t>
            </a:r>
          </a:p>
          <a:p>
            <a:endParaRPr lang="en-US" altLang="zh-CN" dirty="0"/>
          </a:p>
          <a:p>
            <a:r>
              <a:rPr lang="en-US" altLang="zh-CN" dirty="0"/>
              <a:t>Feed-Forward Network</a:t>
            </a:r>
          </a:p>
          <a:p>
            <a:endParaRPr lang="en-US" altLang="zh-CN" dirty="0"/>
          </a:p>
          <a:p>
            <a:pPr marL="0" indent="0">
              <a:buNone/>
            </a:pPr>
            <a:endParaRPr lang="en-US" altLang="zh-CN" dirty="0"/>
          </a:p>
        </p:txBody>
      </p:sp>
      <p:pic>
        <p:nvPicPr>
          <p:cNvPr id="8" name="图片 7">
            <a:extLst>
              <a:ext uri="{FF2B5EF4-FFF2-40B4-BE49-F238E27FC236}">
                <a16:creationId xmlns:a16="http://schemas.microsoft.com/office/drawing/2014/main" id="{D9531F0A-4995-49D1-A14E-85DB91067229}"/>
              </a:ext>
            </a:extLst>
          </p:cNvPr>
          <p:cNvPicPr>
            <a:picLocks noChangeAspect="1"/>
          </p:cNvPicPr>
          <p:nvPr/>
        </p:nvPicPr>
        <p:blipFill>
          <a:blip r:embed="rId3"/>
          <a:stretch>
            <a:fillRect/>
          </a:stretch>
        </p:blipFill>
        <p:spPr>
          <a:xfrm>
            <a:off x="1702302" y="2890156"/>
            <a:ext cx="5861316" cy="960122"/>
          </a:xfrm>
          <a:prstGeom prst="rect">
            <a:avLst/>
          </a:prstGeom>
        </p:spPr>
      </p:pic>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4"/>
          <a:stretch>
            <a:fillRect/>
          </a:stretch>
        </p:blipFill>
        <p:spPr>
          <a:xfrm>
            <a:off x="1644171" y="4205476"/>
            <a:ext cx="7662687" cy="566929"/>
          </a:xfrm>
          <a:prstGeom prst="rect">
            <a:avLst/>
          </a:prstGeom>
        </p:spPr>
      </p:pic>
      <p:pic>
        <p:nvPicPr>
          <p:cNvPr id="10" name="图片 9">
            <a:extLst>
              <a:ext uri="{FF2B5EF4-FFF2-40B4-BE49-F238E27FC236}">
                <a16:creationId xmlns:a16="http://schemas.microsoft.com/office/drawing/2014/main" id="{E4922D0C-3650-40BE-90DA-165A0C76EFA9}"/>
              </a:ext>
            </a:extLst>
          </p:cNvPr>
          <p:cNvPicPr>
            <a:picLocks noChangeAspect="1"/>
          </p:cNvPicPr>
          <p:nvPr/>
        </p:nvPicPr>
        <p:blipFill>
          <a:blip r:embed="rId5"/>
          <a:stretch>
            <a:fillRect/>
          </a:stretch>
        </p:blipFill>
        <p:spPr>
          <a:xfrm>
            <a:off x="1750199" y="5231509"/>
            <a:ext cx="5029210" cy="557785"/>
          </a:xfrm>
          <a:prstGeom prst="rect">
            <a:avLst/>
          </a:prstGeom>
        </p:spPr>
      </p:pic>
      <p:sp>
        <p:nvSpPr>
          <p:cNvPr id="3" name="文本框 2">
            <a:extLst>
              <a:ext uri="{FF2B5EF4-FFF2-40B4-BE49-F238E27FC236}">
                <a16:creationId xmlns:a16="http://schemas.microsoft.com/office/drawing/2014/main" id="{D1750154-A4F8-4B06-8ACD-F18F6724196C}"/>
              </a:ext>
            </a:extLst>
          </p:cNvPr>
          <p:cNvSpPr txBox="1"/>
          <p:nvPr/>
        </p:nvSpPr>
        <p:spPr>
          <a:xfrm>
            <a:off x="1103312" y="5858691"/>
            <a:ext cx="6917282" cy="461665"/>
          </a:xfrm>
          <a:prstGeom prst="rect">
            <a:avLst/>
          </a:prstGeom>
          <a:noFill/>
        </p:spPr>
        <p:txBody>
          <a:bodyPr wrap="square" rtlCol="0">
            <a:spAutoFit/>
          </a:bodyPr>
          <a:lstStyle/>
          <a:p>
            <a:r>
              <a:rPr lang="zh-CN" altLang="en-US" sz="2400" dirty="0"/>
              <a:t>接下来重点剖析前两个关于注意力的部件</a:t>
            </a:r>
          </a:p>
        </p:txBody>
      </p:sp>
    </p:spTree>
    <p:extLst>
      <p:ext uri="{BB962C8B-B14F-4D97-AF65-F5344CB8AC3E}">
        <p14:creationId xmlns:p14="http://schemas.microsoft.com/office/powerpoint/2010/main" val="91292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646112" y="1393244"/>
            <a:ext cx="6564586" cy="4195481"/>
          </a:xfrm>
        </p:spPr>
        <p:txBody>
          <a:bodyPr/>
          <a:lstStyle/>
          <a:p>
            <a:r>
              <a:rPr lang="en-US" altLang="zh-CN" dirty="0"/>
              <a:t>Scaled Dot-Product Attention</a:t>
            </a:r>
          </a:p>
          <a:p>
            <a:endParaRPr lang="en-US" altLang="zh-CN" dirty="0"/>
          </a:p>
          <a:p>
            <a:r>
              <a:rPr lang="zh-CN" altLang="en-US" b="1" i="0" dirty="0">
                <a:solidFill>
                  <a:srgbClr val="C8C2B7"/>
                </a:solidFill>
                <a:effectLst/>
                <a:latin typeface="PingFang SC"/>
              </a:rPr>
              <a:t>从宏观视角看自注意力机制</a:t>
            </a:r>
          </a:p>
          <a:p>
            <a:r>
              <a:rPr lang="en-US" altLang="zh-CN" sz="2800" i="0" dirty="0">
                <a:effectLst/>
                <a:latin typeface="-apple-system"/>
              </a:rPr>
              <a:t>The animal didn’t cross the street because it was too tired</a:t>
            </a:r>
          </a:p>
          <a:p>
            <a:endParaRPr lang="en-US" altLang="zh-CN" dirty="0">
              <a:solidFill>
                <a:srgbClr val="BEB7AB"/>
              </a:solidFill>
              <a:latin typeface="-apple-system"/>
            </a:endParaRPr>
          </a:p>
          <a:p>
            <a:r>
              <a:rPr lang="zh-CN" altLang="en-US" b="0" i="0" dirty="0">
                <a:solidFill>
                  <a:srgbClr val="C9C3B9"/>
                </a:solidFill>
                <a:effectLst/>
                <a:latin typeface="-apple-system"/>
              </a:rPr>
              <a:t>当我们在编码器</a:t>
            </a:r>
            <a:r>
              <a:rPr lang="en-US" altLang="zh-CN" b="0" i="0" dirty="0">
                <a:solidFill>
                  <a:srgbClr val="C9C3B9"/>
                </a:solidFill>
                <a:effectLst/>
                <a:latin typeface="-apple-system"/>
              </a:rPr>
              <a:t>#5</a:t>
            </a:r>
            <a:r>
              <a:rPr lang="zh-CN" altLang="en-US" b="0" i="0" dirty="0">
                <a:solidFill>
                  <a:srgbClr val="C9C3B9"/>
                </a:solidFill>
                <a:effectLst/>
                <a:latin typeface="-apple-system"/>
              </a:rPr>
              <a:t>（栈中最上层编码器）中编码“</a:t>
            </a:r>
            <a:r>
              <a:rPr lang="en-US" altLang="zh-CN" b="0" i="0" dirty="0">
                <a:solidFill>
                  <a:srgbClr val="C9C3B9"/>
                </a:solidFill>
                <a:effectLst/>
                <a:latin typeface="-apple-system"/>
              </a:rPr>
              <a:t>it”</a:t>
            </a:r>
            <a:r>
              <a:rPr lang="zh-CN" altLang="en-US" b="0" i="0" dirty="0">
                <a:solidFill>
                  <a:srgbClr val="C9C3B9"/>
                </a:solidFill>
                <a:effectLst/>
                <a:latin typeface="-apple-system"/>
              </a:rPr>
              <a:t>这个单词的时，注意力机制的部分会去关注“</a:t>
            </a:r>
            <a:r>
              <a:rPr lang="en-US" altLang="zh-CN" b="0" i="0" dirty="0">
                <a:solidFill>
                  <a:srgbClr val="C9C3B9"/>
                </a:solidFill>
                <a:effectLst/>
                <a:latin typeface="-apple-system"/>
              </a:rPr>
              <a:t>The Animal”</a:t>
            </a:r>
            <a:r>
              <a:rPr lang="zh-CN" altLang="en-US" b="0" i="0" dirty="0">
                <a:solidFill>
                  <a:srgbClr val="C9C3B9"/>
                </a:solidFill>
                <a:effectLst/>
                <a:latin typeface="-apple-system"/>
              </a:rPr>
              <a:t>，将它的表示的一部分编入“</a:t>
            </a:r>
            <a:r>
              <a:rPr lang="en-US" altLang="zh-CN" b="0" i="0" dirty="0">
                <a:solidFill>
                  <a:srgbClr val="C9C3B9"/>
                </a:solidFill>
                <a:effectLst/>
                <a:latin typeface="-apple-system"/>
              </a:rPr>
              <a:t>it”</a:t>
            </a:r>
            <a:r>
              <a:rPr lang="zh-CN" altLang="en-US" b="0" i="0" dirty="0">
                <a:solidFill>
                  <a:srgbClr val="C9C3B9"/>
                </a:solidFill>
                <a:effectLst/>
                <a:latin typeface="-apple-system"/>
              </a:rPr>
              <a:t>的编码中。</a:t>
            </a:r>
            <a:endParaRPr lang="en-US" altLang="zh-CN" dirty="0"/>
          </a:p>
          <a:p>
            <a:endParaRPr lang="en-US" altLang="zh-CN" dirty="0"/>
          </a:p>
          <a:p>
            <a:pPr marL="0" indent="0">
              <a:buNone/>
            </a:pPr>
            <a:endParaRPr lang="en-US" altLang="zh-CN" dirty="0"/>
          </a:p>
        </p:txBody>
      </p:sp>
      <p:pic>
        <p:nvPicPr>
          <p:cNvPr id="8" name="图片 7">
            <a:extLst>
              <a:ext uri="{FF2B5EF4-FFF2-40B4-BE49-F238E27FC236}">
                <a16:creationId xmlns:a16="http://schemas.microsoft.com/office/drawing/2014/main" id="{D9531F0A-4995-49D1-A14E-85DB91067229}"/>
              </a:ext>
            </a:extLst>
          </p:cNvPr>
          <p:cNvPicPr>
            <a:picLocks noChangeAspect="1"/>
          </p:cNvPicPr>
          <p:nvPr/>
        </p:nvPicPr>
        <p:blipFill>
          <a:blip r:embed="rId3"/>
          <a:stretch>
            <a:fillRect/>
          </a:stretch>
        </p:blipFill>
        <p:spPr>
          <a:xfrm>
            <a:off x="4825957" y="1249868"/>
            <a:ext cx="5861316" cy="960122"/>
          </a:xfrm>
          <a:prstGeom prst="rect">
            <a:avLst/>
          </a:prstGeom>
        </p:spPr>
      </p:pic>
      <p:pic>
        <p:nvPicPr>
          <p:cNvPr id="3" name="图片 2">
            <a:extLst>
              <a:ext uri="{FF2B5EF4-FFF2-40B4-BE49-F238E27FC236}">
                <a16:creationId xmlns:a16="http://schemas.microsoft.com/office/drawing/2014/main" id="{BC2ED3A7-3E7F-4ACB-9192-1540E048008F}"/>
              </a:ext>
            </a:extLst>
          </p:cNvPr>
          <p:cNvPicPr>
            <a:picLocks noChangeAspect="1"/>
          </p:cNvPicPr>
          <p:nvPr/>
        </p:nvPicPr>
        <p:blipFill>
          <a:blip r:embed="rId4"/>
          <a:stretch>
            <a:fillRect/>
          </a:stretch>
        </p:blipFill>
        <p:spPr>
          <a:xfrm>
            <a:off x="7383464" y="2471457"/>
            <a:ext cx="4162425" cy="3933825"/>
          </a:xfrm>
          <a:prstGeom prst="rect">
            <a:avLst/>
          </a:prstGeom>
        </p:spPr>
      </p:pic>
    </p:spTree>
    <p:extLst>
      <p:ext uri="{BB962C8B-B14F-4D97-AF65-F5344CB8AC3E}">
        <p14:creationId xmlns:p14="http://schemas.microsoft.com/office/powerpoint/2010/main" val="1691862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646112" y="1393244"/>
            <a:ext cx="3612379" cy="4195481"/>
          </a:xfrm>
        </p:spPr>
        <p:txBody>
          <a:bodyPr/>
          <a:lstStyle/>
          <a:p>
            <a:r>
              <a:rPr lang="en-US" altLang="zh-CN" dirty="0"/>
              <a:t>Scaled Dot-Product Attention</a:t>
            </a:r>
          </a:p>
          <a:p>
            <a:pPr algn="l"/>
            <a:r>
              <a:rPr lang="zh-CN" altLang="en-US" b="1" i="0" dirty="0">
                <a:solidFill>
                  <a:srgbClr val="C8C2B7"/>
                </a:solidFill>
                <a:effectLst/>
                <a:latin typeface="PingFang SC"/>
              </a:rPr>
              <a:t>从微观视角看自注意力机制</a:t>
            </a:r>
            <a:endParaRPr lang="en-US" altLang="zh-CN" b="1" i="0" dirty="0">
              <a:solidFill>
                <a:srgbClr val="C8C2B7"/>
              </a:solidFill>
              <a:effectLst/>
              <a:latin typeface="PingFang SC"/>
            </a:endParaRPr>
          </a:p>
          <a:p>
            <a:pPr algn="l"/>
            <a:r>
              <a:rPr lang="zh-CN" altLang="en-US" b="1" i="0" dirty="0">
                <a:solidFill>
                  <a:srgbClr val="C8C2B7"/>
                </a:solidFill>
                <a:effectLst/>
                <a:latin typeface="PingFang SC"/>
              </a:rPr>
              <a:t>在</a:t>
            </a:r>
            <a:r>
              <a:rPr lang="en-US" altLang="zh-CN" b="1" i="0" dirty="0">
                <a:solidFill>
                  <a:srgbClr val="C8C2B7"/>
                </a:solidFill>
                <a:effectLst/>
                <a:latin typeface="PingFang SC"/>
              </a:rPr>
              <a:t>Scaled Dot-Product Attention</a:t>
            </a:r>
            <a:r>
              <a:rPr lang="zh-CN" altLang="en-US" b="1" i="0" dirty="0">
                <a:solidFill>
                  <a:srgbClr val="C8C2B7"/>
                </a:solidFill>
                <a:effectLst/>
                <a:latin typeface="PingFang SC"/>
              </a:rPr>
              <a:t>中，每个输入单词的嵌入向量分别通过</a:t>
            </a:r>
            <a:r>
              <a:rPr lang="en-US" altLang="zh-CN" b="1" i="0" dirty="0">
                <a:solidFill>
                  <a:srgbClr val="C8C2B7"/>
                </a:solidFill>
                <a:effectLst/>
                <a:latin typeface="PingFang SC"/>
              </a:rPr>
              <a:t>3</a:t>
            </a:r>
            <a:r>
              <a:rPr lang="zh-CN" altLang="en-US" b="1" i="0" dirty="0">
                <a:solidFill>
                  <a:srgbClr val="C8C2B7"/>
                </a:solidFill>
                <a:effectLst/>
                <a:latin typeface="PingFang SC"/>
              </a:rPr>
              <a:t>个矩阵 </a:t>
            </a:r>
            <a:r>
              <a:rPr lang="en-US" altLang="zh-CN" b="1" i="0" dirty="0">
                <a:solidFill>
                  <a:srgbClr val="C8C2B7"/>
                </a:solidFill>
                <a:effectLst/>
                <a:latin typeface="PingFang SC"/>
              </a:rPr>
              <a:t>W_Q </a:t>
            </a:r>
            <a:r>
              <a:rPr lang="zh-CN" altLang="en-US" b="1" i="0" dirty="0">
                <a:solidFill>
                  <a:srgbClr val="C8C2B7"/>
                </a:solidFill>
                <a:effectLst/>
                <a:latin typeface="PingFang SC"/>
              </a:rPr>
              <a:t>，</a:t>
            </a:r>
            <a:r>
              <a:rPr lang="en-US" altLang="zh-CN" b="1" i="0" dirty="0">
                <a:solidFill>
                  <a:srgbClr val="C8C2B7"/>
                </a:solidFill>
                <a:effectLst/>
                <a:latin typeface="PingFang SC"/>
              </a:rPr>
              <a:t>W_K</a:t>
            </a:r>
            <a:r>
              <a:rPr lang="zh-CN" altLang="en-US" b="1" i="0" dirty="0">
                <a:solidFill>
                  <a:srgbClr val="C8C2B7"/>
                </a:solidFill>
                <a:effectLst/>
                <a:latin typeface="PingFang SC"/>
              </a:rPr>
              <a:t>  和 </a:t>
            </a:r>
            <a:r>
              <a:rPr lang="en-US" altLang="zh-CN" b="1" i="0" dirty="0">
                <a:solidFill>
                  <a:srgbClr val="C8C2B7"/>
                </a:solidFill>
                <a:effectLst/>
                <a:latin typeface="PingFang SC"/>
              </a:rPr>
              <a:t>W_V</a:t>
            </a:r>
            <a:r>
              <a:rPr lang="zh-CN" altLang="en-US" b="1" i="0" dirty="0">
                <a:solidFill>
                  <a:srgbClr val="C8C2B7"/>
                </a:solidFill>
                <a:effectLst/>
                <a:latin typeface="PingFang SC"/>
              </a:rPr>
              <a:t> 来分别得到</a:t>
            </a:r>
            <a:r>
              <a:rPr lang="en-US" altLang="zh-CN" b="1" i="0" dirty="0">
                <a:solidFill>
                  <a:srgbClr val="C8C2B7"/>
                </a:solidFill>
                <a:effectLst/>
                <a:latin typeface="PingFang SC"/>
              </a:rPr>
              <a:t>Query</a:t>
            </a:r>
            <a:r>
              <a:rPr lang="zh-CN" altLang="en-US" b="1" i="0" dirty="0">
                <a:solidFill>
                  <a:srgbClr val="C8C2B7"/>
                </a:solidFill>
                <a:effectLst/>
                <a:latin typeface="PingFang SC"/>
              </a:rPr>
              <a:t>向量</a:t>
            </a:r>
            <a:r>
              <a:rPr lang="en-US" altLang="zh-CN" b="1" i="0" dirty="0">
                <a:solidFill>
                  <a:srgbClr val="C8C2B7"/>
                </a:solidFill>
                <a:effectLst/>
                <a:latin typeface="PingFang SC"/>
              </a:rPr>
              <a:t>(</a:t>
            </a:r>
            <a:r>
              <a:rPr lang="en-US" altLang="zh-CN" b="1" dirty="0">
                <a:solidFill>
                  <a:srgbClr val="C8C2B7"/>
                </a:solidFill>
                <a:latin typeface="PingFang SC"/>
              </a:rPr>
              <a:t>Q</a:t>
            </a:r>
            <a:r>
              <a:rPr lang="en-US" altLang="zh-CN" b="1" i="0" dirty="0">
                <a:solidFill>
                  <a:srgbClr val="C8C2B7"/>
                </a:solidFill>
                <a:effectLst/>
                <a:latin typeface="PingFang SC"/>
              </a:rPr>
              <a:t>)</a:t>
            </a:r>
            <a:r>
              <a:rPr lang="zh-CN" altLang="en-US" b="1" i="0" dirty="0">
                <a:solidFill>
                  <a:srgbClr val="C8C2B7"/>
                </a:solidFill>
                <a:effectLst/>
                <a:latin typeface="PingFang SC"/>
              </a:rPr>
              <a:t>，</a:t>
            </a:r>
            <a:r>
              <a:rPr lang="en-US" altLang="zh-CN" b="1" i="0" dirty="0">
                <a:solidFill>
                  <a:srgbClr val="C8C2B7"/>
                </a:solidFill>
                <a:effectLst/>
                <a:latin typeface="PingFang SC"/>
              </a:rPr>
              <a:t>Key</a:t>
            </a:r>
            <a:r>
              <a:rPr lang="zh-CN" altLang="en-US" b="1" i="0" dirty="0">
                <a:solidFill>
                  <a:srgbClr val="C8C2B7"/>
                </a:solidFill>
                <a:effectLst/>
                <a:latin typeface="PingFang SC"/>
              </a:rPr>
              <a:t>向量</a:t>
            </a:r>
            <a:r>
              <a:rPr lang="en-US" altLang="zh-CN" b="1" i="0" dirty="0">
                <a:solidFill>
                  <a:srgbClr val="C8C2B7"/>
                </a:solidFill>
                <a:effectLst/>
                <a:latin typeface="PingFang SC"/>
              </a:rPr>
              <a:t>(K)</a:t>
            </a:r>
            <a:r>
              <a:rPr lang="zh-CN" altLang="en-US" b="1" i="0" dirty="0">
                <a:solidFill>
                  <a:srgbClr val="C8C2B7"/>
                </a:solidFill>
                <a:effectLst/>
                <a:latin typeface="PingFang SC"/>
              </a:rPr>
              <a:t>和</a:t>
            </a:r>
            <a:r>
              <a:rPr lang="en-US" altLang="zh-CN" b="1" i="0" dirty="0">
                <a:solidFill>
                  <a:srgbClr val="C8C2B7"/>
                </a:solidFill>
                <a:effectLst/>
                <a:latin typeface="PingFang SC"/>
              </a:rPr>
              <a:t>Value</a:t>
            </a:r>
            <a:r>
              <a:rPr lang="zh-CN" altLang="en-US" b="1" i="0" dirty="0">
                <a:solidFill>
                  <a:srgbClr val="C8C2B7"/>
                </a:solidFill>
                <a:effectLst/>
                <a:latin typeface="PingFang SC"/>
              </a:rPr>
              <a:t>向量</a:t>
            </a:r>
            <a:r>
              <a:rPr lang="en-US" altLang="zh-CN" b="1" i="0" dirty="0">
                <a:solidFill>
                  <a:srgbClr val="C8C2B7"/>
                </a:solidFill>
                <a:effectLst/>
                <a:latin typeface="PingFang SC"/>
              </a:rPr>
              <a:t>(V )</a:t>
            </a:r>
            <a:r>
              <a:rPr lang="zh-CN" altLang="en-US" b="1" i="0" dirty="0">
                <a:solidFill>
                  <a:srgbClr val="C8C2B7"/>
                </a:solidFill>
                <a:effectLst/>
                <a:latin typeface="PingFang SC"/>
              </a:rPr>
              <a:t>。</a:t>
            </a:r>
            <a:endParaRPr lang="en-US" altLang="zh-CN" b="1" i="0" dirty="0">
              <a:solidFill>
                <a:srgbClr val="C8C2B7"/>
              </a:solidFill>
              <a:effectLst/>
              <a:latin typeface="PingFang SC"/>
            </a:endParaRPr>
          </a:p>
          <a:p>
            <a:pPr algn="l"/>
            <a:endParaRPr lang="zh-CN" altLang="en-US" b="1" i="0" dirty="0">
              <a:solidFill>
                <a:srgbClr val="C8C2B7"/>
              </a:solidFill>
              <a:effectLst/>
              <a:latin typeface="PingFang SC"/>
            </a:endParaRPr>
          </a:p>
          <a:p>
            <a:endParaRPr lang="en-US" altLang="zh-CN" dirty="0"/>
          </a:p>
          <a:p>
            <a:pPr marL="0" indent="0">
              <a:buNone/>
            </a:pPr>
            <a:endParaRPr lang="en-US" altLang="zh-CN" dirty="0"/>
          </a:p>
        </p:txBody>
      </p:sp>
      <p:pic>
        <p:nvPicPr>
          <p:cNvPr id="8" name="图片 7">
            <a:extLst>
              <a:ext uri="{FF2B5EF4-FFF2-40B4-BE49-F238E27FC236}">
                <a16:creationId xmlns:a16="http://schemas.microsoft.com/office/drawing/2014/main" id="{D9531F0A-4995-49D1-A14E-85DB91067229}"/>
              </a:ext>
            </a:extLst>
          </p:cNvPr>
          <p:cNvPicPr>
            <a:picLocks noChangeAspect="1"/>
          </p:cNvPicPr>
          <p:nvPr/>
        </p:nvPicPr>
        <p:blipFill>
          <a:blip r:embed="rId3"/>
          <a:stretch>
            <a:fillRect/>
          </a:stretch>
        </p:blipFill>
        <p:spPr>
          <a:xfrm>
            <a:off x="4825957" y="1249868"/>
            <a:ext cx="5861316" cy="960122"/>
          </a:xfrm>
          <a:prstGeom prst="rect">
            <a:avLst/>
          </a:prstGeom>
        </p:spPr>
      </p:pic>
      <p:pic>
        <p:nvPicPr>
          <p:cNvPr id="4" name="图片 3">
            <a:extLst>
              <a:ext uri="{FF2B5EF4-FFF2-40B4-BE49-F238E27FC236}">
                <a16:creationId xmlns:a16="http://schemas.microsoft.com/office/drawing/2014/main" id="{5E352601-B9DA-43A0-BC43-E9D16585EA34}"/>
              </a:ext>
            </a:extLst>
          </p:cNvPr>
          <p:cNvPicPr>
            <a:picLocks noChangeAspect="1"/>
          </p:cNvPicPr>
          <p:nvPr/>
        </p:nvPicPr>
        <p:blipFill>
          <a:blip r:embed="rId4"/>
          <a:stretch>
            <a:fillRect/>
          </a:stretch>
        </p:blipFill>
        <p:spPr>
          <a:xfrm>
            <a:off x="4328039" y="2055033"/>
            <a:ext cx="7499512" cy="4731121"/>
          </a:xfrm>
          <a:prstGeom prst="rect">
            <a:avLst/>
          </a:prstGeom>
        </p:spPr>
      </p:pic>
    </p:spTree>
    <p:extLst>
      <p:ext uri="{BB962C8B-B14F-4D97-AF65-F5344CB8AC3E}">
        <p14:creationId xmlns:p14="http://schemas.microsoft.com/office/powerpoint/2010/main" val="1303548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339634" y="1393244"/>
                <a:ext cx="4558937" cy="4889990"/>
              </a:xfrm>
            </p:spPr>
            <p:txBody>
              <a:bodyPr>
                <a:normAutofit/>
              </a:bodyPr>
              <a:lstStyle/>
              <a:p>
                <a:r>
                  <a:rPr lang="en-US" altLang="zh-CN" dirty="0"/>
                  <a:t>Scaled Dot-Product Attention</a:t>
                </a:r>
              </a:p>
              <a:p>
                <a:endParaRPr lang="en-US" altLang="zh-CN" dirty="0"/>
              </a:p>
              <a:p>
                <a:r>
                  <a:rPr lang="en-US" altLang="zh-CN" b="1" i="0" dirty="0">
                    <a:effectLst/>
                    <a:latin typeface="PingFang SC"/>
                  </a:rPr>
                  <a:t>1.</a:t>
                </a:r>
                <a:r>
                  <a:rPr lang="zh-CN" altLang="en-US" b="1" i="0" dirty="0">
                    <a:effectLst/>
                    <a:latin typeface="PingFang SC"/>
                  </a:rPr>
                  <a:t>输入单词转化嵌入向量</a:t>
                </a:r>
                <a:endParaRPr lang="en-US" altLang="zh-CN" b="1" i="0" dirty="0">
                  <a:effectLst/>
                  <a:latin typeface="PingFang SC"/>
                </a:endParaRPr>
              </a:p>
              <a:p>
                <a:r>
                  <a:rPr lang="en-US" altLang="zh-CN" b="1" dirty="0">
                    <a:latin typeface="PingFang SC"/>
                  </a:rPr>
                  <a:t>2.</a:t>
                </a:r>
                <a:r>
                  <a:rPr lang="zh-CN" altLang="en-US" b="1" dirty="0">
                    <a:latin typeface="PingFang SC"/>
                  </a:rPr>
                  <a:t>根据嵌入向量得到</a:t>
                </a:r>
                <a:r>
                  <a:rPr lang="en-US" altLang="zh-CN" b="1" dirty="0" err="1">
                    <a:latin typeface="PingFang SC"/>
                  </a:rPr>
                  <a:t>q,k,v</a:t>
                </a:r>
                <a:r>
                  <a:rPr lang="zh-CN" altLang="en-US" b="1" dirty="0">
                    <a:latin typeface="PingFang SC"/>
                  </a:rPr>
                  <a:t>三个向量</a:t>
                </a:r>
                <a:endParaRPr lang="en-US" altLang="zh-CN" b="1" dirty="0">
                  <a:latin typeface="PingFang SC"/>
                </a:endParaRPr>
              </a:p>
              <a:p>
                <a:r>
                  <a:rPr lang="en-US" altLang="zh-CN" b="1" i="0" dirty="0">
                    <a:effectLst/>
                    <a:latin typeface="PingFang SC"/>
                  </a:rPr>
                  <a:t>3.</a:t>
                </a:r>
                <a:r>
                  <a:rPr lang="zh-CN" altLang="en-US" b="1" i="0" dirty="0">
                    <a:effectLst/>
                    <a:latin typeface="PingFang SC"/>
                  </a:rPr>
                  <a:t>通过 </a:t>
                </a:r>
                <a:r>
                  <a:rPr lang="en-US" altLang="zh-CN" b="1" i="0" dirty="0">
                    <a:effectLst/>
                    <a:latin typeface="PingFang SC"/>
                  </a:rPr>
                  <a:t>q, k  </a:t>
                </a:r>
                <a:r>
                  <a:rPr lang="zh-CN" altLang="en-US" b="1" i="0" dirty="0">
                    <a:effectLst/>
                    <a:latin typeface="PingFang SC"/>
                  </a:rPr>
                  <a:t>向量计算</a:t>
                </a:r>
                <a14:m>
                  <m:oMath xmlns:m="http://schemas.openxmlformats.org/officeDocument/2006/math">
                    <m:r>
                      <a:rPr lang="en-US" altLang="zh-CN" b="1" i="1" dirty="0" smtClean="0">
                        <a:effectLst/>
                        <a:latin typeface="Cambria Math" panose="02040503050406030204" pitchFamily="18" charset="0"/>
                      </a:rPr>
                      <m:t>𝒔𝒄𝒐𝒓𝒆</m:t>
                    </m:r>
                    <m:r>
                      <a:rPr lang="en-US" altLang="zh-CN" b="1" i="1" dirty="0">
                        <a:latin typeface="Cambria Math" panose="02040503050406030204" pitchFamily="18" charset="0"/>
                      </a:rPr>
                      <m:t>=</m:t>
                    </m:r>
                    <m:r>
                      <a:rPr lang="en-US" altLang="zh-CN" b="1" i="1" dirty="0" smtClean="0">
                        <a:effectLst/>
                        <a:latin typeface="Cambria Math" panose="02040503050406030204" pitchFamily="18" charset="0"/>
                      </a:rPr>
                      <m:t>𝒒</m:t>
                    </m:r>
                    <m:r>
                      <a:rPr lang="en-US" altLang="zh-CN" b="1" i="1" dirty="0" smtClean="0">
                        <a:effectLst/>
                        <a:latin typeface="Cambria Math" panose="02040503050406030204" pitchFamily="18" charset="0"/>
                      </a:rPr>
                      <m:t> ⋅</m:t>
                    </m:r>
                    <m:r>
                      <a:rPr lang="en-US" altLang="zh-CN" b="1" i="1" dirty="0" smtClean="0">
                        <a:effectLst/>
                        <a:latin typeface="Cambria Math" panose="02040503050406030204" pitchFamily="18" charset="0"/>
                      </a:rPr>
                      <m:t>𝑲</m:t>
                    </m:r>
                  </m:oMath>
                </a14:m>
                <a:endParaRPr lang="en-US" altLang="zh-CN" b="1" i="0" dirty="0">
                  <a:effectLst/>
                  <a:latin typeface="PingFang SC"/>
                </a:endParaRPr>
              </a:p>
              <a:p>
                <a:r>
                  <a:rPr lang="en-US" altLang="zh-CN" b="1" dirty="0">
                    <a:latin typeface="PingFang SC"/>
                  </a:rPr>
                  <a:t>4.</a:t>
                </a:r>
                <a:r>
                  <a:rPr lang="zh-CN" altLang="en-US" b="1" dirty="0">
                    <a:latin typeface="PingFang SC"/>
                  </a:rPr>
                  <a:t>对</a:t>
                </a:r>
                <a:r>
                  <a:rPr lang="en-US" altLang="zh-CN" b="1" dirty="0">
                    <a:latin typeface="PingFang SC"/>
                  </a:rPr>
                  <a:t>score</a:t>
                </a:r>
                <a:r>
                  <a:rPr lang="zh-CN" altLang="en-US" b="1" dirty="0">
                    <a:latin typeface="PingFang SC"/>
                  </a:rPr>
                  <a:t>归一化，除以</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𝒅𝒌</m:t>
                    </m:r>
                  </m:oMath>
                </a14:m>
                <a:endParaRPr lang="en-US" altLang="zh-CN" b="1" dirty="0">
                  <a:latin typeface="PingFang SC"/>
                </a:endParaRPr>
              </a:p>
              <a:p>
                <a:r>
                  <a:rPr lang="en-US" altLang="zh-CN" b="1" i="0" dirty="0">
                    <a:effectLst/>
                    <a:latin typeface="PingFang SC"/>
                  </a:rPr>
                  <a:t>5.softmax</a:t>
                </a:r>
                <a:r>
                  <a:rPr lang="zh-CN" altLang="en-US" b="1" i="0" dirty="0">
                    <a:effectLst/>
                    <a:latin typeface="PingFang SC"/>
                  </a:rPr>
                  <a:t>计算</a:t>
                </a:r>
                <a:r>
                  <a:rPr lang="en-US" altLang="zh-CN" b="1" i="0" dirty="0">
                    <a:effectLst/>
                    <a:latin typeface="PingFang SC"/>
                  </a:rPr>
                  <a:t>score</a:t>
                </a:r>
                <a:endParaRPr lang="en-US" altLang="zh-CN" b="1" dirty="0">
                  <a:latin typeface="PingFang SC"/>
                </a:endParaRPr>
              </a:p>
              <a:p>
                <a:r>
                  <a:rPr lang="en-US" altLang="zh-CN" b="1" dirty="0">
                    <a:latin typeface="PingFang SC"/>
                  </a:rPr>
                  <a:t>6.softmax</a:t>
                </a:r>
                <a:r>
                  <a:rPr lang="zh-CN" altLang="en-US" b="1" dirty="0">
                    <a:latin typeface="PingFang SC"/>
                  </a:rPr>
                  <a:t>输出点乘</a:t>
                </a:r>
                <a:r>
                  <a:rPr lang="en-US" altLang="zh-CN" b="1" dirty="0">
                    <a:latin typeface="PingFang SC"/>
                  </a:rPr>
                  <a:t>Value</a:t>
                </a:r>
                <a:r>
                  <a:rPr lang="zh-CN" altLang="en-US" b="1" dirty="0">
                    <a:latin typeface="PingFang SC"/>
                  </a:rPr>
                  <a:t>向量，扥到每个输入向量的评分</a:t>
                </a:r>
                <a:endParaRPr lang="en-US" altLang="zh-CN" b="1" dirty="0">
                  <a:latin typeface="PingFang SC"/>
                </a:endParaRPr>
              </a:p>
              <a:p>
                <a:r>
                  <a:rPr lang="en-US" altLang="zh-CN" b="1" dirty="0">
                    <a:latin typeface="PingFang SC"/>
                  </a:rPr>
                  <a:t>7.</a:t>
                </a:r>
                <a:r>
                  <a:rPr lang="zh-CN" altLang="en-US" b="1" dirty="0">
                    <a:latin typeface="PingFang SC"/>
                  </a:rPr>
                  <a:t>所有输入向量的评分</a:t>
                </a:r>
                <a14:m>
                  <m:oMath xmlns:m="http://schemas.openxmlformats.org/officeDocument/2006/math">
                    <m:r>
                      <a:rPr lang="en-US" altLang="zh-CN" b="1" i="1">
                        <a:latin typeface="Cambria Math" panose="02040503050406030204" pitchFamily="18" charset="0"/>
                      </a:rPr>
                      <m:t>𝒗</m:t>
                    </m:r>
                  </m:oMath>
                </a14:m>
                <a:r>
                  <a:rPr lang="zh-CN" altLang="en-US" b="1" dirty="0">
                    <a:latin typeface="PingFang SC"/>
                  </a:rPr>
                  <a:t>求和得到结果</a:t>
                </a:r>
                <a14:m>
                  <m:oMath xmlns:m="http://schemas.openxmlformats.org/officeDocument/2006/math">
                    <m:r>
                      <a:rPr lang="en-US" altLang="zh-CN" b="1" i="1">
                        <a:latin typeface="Cambria Math" panose="02040503050406030204" pitchFamily="18" charset="0"/>
                      </a:rPr>
                      <m:t>𝒛</m:t>
                    </m:r>
                    <m:r>
                      <a:rPr lang="en-US" altLang="zh-CN" b="1" i="1">
                        <a:latin typeface="Cambria Math" panose="02040503050406030204" pitchFamily="18" charset="0"/>
                      </a:rPr>
                      <m:t> </m:t>
                    </m:r>
                  </m:oMath>
                </a14:m>
                <a:r>
                  <a:rPr lang="zh-CN" altLang="en-US" b="1" dirty="0">
                    <a:latin typeface="PingFang SC"/>
                  </a:rPr>
                  <a:t>：</a:t>
                </a:r>
                <a14:m>
                  <m:oMath xmlns:m="http://schemas.openxmlformats.org/officeDocument/2006/math">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𝒗</m:t>
                    </m:r>
                  </m:oMath>
                </a14:m>
                <a:endParaRPr lang="en-US" altLang="zh-CN" dirty="0"/>
              </a:p>
              <a:p>
                <a:pPr marL="0" indent="0">
                  <a:buNone/>
                </a:pPr>
                <a:endParaRPr lang="en-US" altLang="zh-CN" dirty="0"/>
              </a:p>
            </p:txBody>
          </p:sp>
        </mc:Choice>
        <mc:Fallback>
          <p:sp>
            <p:nvSpPr>
              <p:cNvPr id="7" name="内容占位符 6">
                <a:extLst>
                  <a:ext uri="{FF2B5EF4-FFF2-40B4-BE49-F238E27FC236}">
                    <a16:creationId xmlns:a16="http://schemas.microsoft.com/office/drawing/2014/main" id="{CB637152-8B4F-42EA-B1CC-69DF7B57D8CA}"/>
                  </a:ext>
                </a:extLst>
              </p:cNvPr>
              <p:cNvSpPr>
                <a:spLocks noGrp="1" noRot="1" noChangeAspect="1" noMove="1" noResize="1" noEditPoints="1" noAdjustHandles="1" noChangeArrowheads="1" noChangeShapeType="1" noTextEdit="1"/>
              </p:cNvSpPr>
              <p:nvPr>
                <p:ph idx="1"/>
              </p:nvPr>
            </p:nvSpPr>
            <p:spPr>
              <a:xfrm>
                <a:off x="339634" y="1393244"/>
                <a:ext cx="4558937" cy="4889990"/>
              </a:xfrm>
              <a:blipFill>
                <a:blip r:embed="rId3"/>
                <a:stretch>
                  <a:fillRect l="-668" t="-74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9531F0A-4995-49D1-A14E-85DB91067229}"/>
              </a:ext>
            </a:extLst>
          </p:cNvPr>
          <p:cNvPicPr>
            <a:picLocks noChangeAspect="1"/>
          </p:cNvPicPr>
          <p:nvPr/>
        </p:nvPicPr>
        <p:blipFill>
          <a:blip r:embed="rId4"/>
          <a:stretch>
            <a:fillRect/>
          </a:stretch>
        </p:blipFill>
        <p:spPr>
          <a:xfrm>
            <a:off x="4825957" y="1249868"/>
            <a:ext cx="5861316" cy="960122"/>
          </a:xfrm>
          <a:prstGeom prst="rect">
            <a:avLst/>
          </a:prstGeom>
        </p:spPr>
      </p:pic>
      <p:pic>
        <p:nvPicPr>
          <p:cNvPr id="3" name="图片 2">
            <a:extLst>
              <a:ext uri="{FF2B5EF4-FFF2-40B4-BE49-F238E27FC236}">
                <a16:creationId xmlns:a16="http://schemas.microsoft.com/office/drawing/2014/main" id="{01FC843D-70C5-4955-8FBA-DB3F5B95D8BA}"/>
              </a:ext>
            </a:extLst>
          </p:cNvPr>
          <p:cNvPicPr>
            <a:picLocks noChangeAspect="1"/>
          </p:cNvPicPr>
          <p:nvPr/>
        </p:nvPicPr>
        <p:blipFill>
          <a:blip r:embed="rId5"/>
          <a:stretch>
            <a:fillRect/>
          </a:stretch>
        </p:blipFill>
        <p:spPr>
          <a:xfrm>
            <a:off x="4984660" y="0"/>
            <a:ext cx="7216048" cy="6858000"/>
          </a:xfrm>
          <a:prstGeom prst="rect">
            <a:avLst/>
          </a:prstGeom>
        </p:spPr>
      </p:pic>
    </p:spTree>
    <p:extLst>
      <p:ext uri="{BB962C8B-B14F-4D97-AF65-F5344CB8AC3E}">
        <p14:creationId xmlns:p14="http://schemas.microsoft.com/office/powerpoint/2010/main" val="251993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339634" y="1393244"/>
                <a:ext cx="4558937" cy="4889990"/>
              </a:xfrm>
            </p:spPr>
            <p:txBody>
              <a:bodyPr>
                <a:normAutofit/>
              </a:bodyPr>
              <a:lstStyle/>
              <a:p>
                <a:r>
                  <a:rPr lang="en-US" altLang="zh-CN" dirty="0"/>
                  <a:t>Scaled Dot-Product Attention</a:t>
                </a:r>
              </a:p>
              <a:p>
                <a:endParaRPr lang="en-US" altLang="zh-CN" dirty="0"/>
              </a:p>
              <a:p>
                <a:r>
                  <a:rPr lang="en-US" altLang="zh-CN" b="1" i="0" dirty="0">
                    <a:effectLst/>
                    <a:latin typeface="PingFang SC"/>
                  </a:rPr>
                  <a:t>1.</a:t>
                </a:r>
                <a:r>
                  <a:rPr lang="zh-CN" altLang="en-US" b="1" i="0" dirty="0">
                    <a:effectLst/>
                    <a:latin typeface="PingFang SC"/>
                  </a:rPr>
                  <a:t>输入单词转化嵌入向量</a:t>
                </a:r>
                <a:endParaRPr lang="en-US" altLang="zh-CN" b="1" i="0" dirty="0">
                  <a:effectLst/>
                  <a:latin typeface="PingFang SC"/>
                </a:endParaRPr>
              </a:p>
              <a:p>
                <a:r>
                  <a:rPr lang="en-US" altLang="zh-CN" b="1" dirty="0">
                    <a:latin typeface="PingFang SC"/>
                  </a:rPr>
                  <a:t>2.</a:t>
                </a:r>
                <a:r>
                  <a:rPr lang="zh-CN" altLang="en-US" b="1" dirty="0">
                    <a:latin typeface="PingFang SC"/>
                  </a:rPr>
                  <a:t>根据嵌入向量得到</a:t>
                </a:r>
                <a:r>
                  <a:rPr lang="en-US" altLang="zh-CN" b="1" dirty="0" err="1">
                    <a:latin typeface="PingFang SC"/>
                  </a:rPr>
                  <a:t>q,k,v</a:t>
                </a:r>
                <a:r>
                  <a:rPr lang="zh-CN" altLang="en-US" b="1" dirty="0">
                    <a:latin typeface="PingFang SC"/>
                  </a:rPr>
                  <a:t>三个向量</a:t>
                </a:r>
                <a:endParaRPr lang="en-US" altLang="zh-CN" b="1" dirty="0">
                  <a:latin typeface="PingFang SC"/>
                </a:endParaRPr>
              </a:p>
              <a:p>
                <a:r>
                  <a:rPr lang="en-US" altLang="zh-CN" b="1" i="0" dirty="0">
                    <a:effectLst/>
                    <a:latin typeface="PingFang SC"/>
                  </a:rPr>
                  <a:t>3.</a:t>
                </a:r>
                <a:r>
                  <a:rPr lang="zh-CN" altLang="en-US" b="1" i="0" dirty="0">
                    <a:effectLst/>
                    <a:latin typeface="PingFang SC"/>
                  </a:rPr>
                  <a:t>通过 </a:t>
                </a:r>
                <a:r>
                  <a:rPr lang="en-US" altLang="zh-CN" b="1" i="0" dirty="0">
                    <a:effectLst/>
                    <a:latin typeface="PingFang SC"/>
                  </a:rPr>
                  <a:t>q, k  </a:t>
                </a:r>
                <a:r>
                  <a:rPr lang="zh-CN" altLang="en-US" b="1" i="0" dirty="0">
                    <a:effectLst/>
                    <a:latin typeface="PingFang SC"/>
                  </a:rPr>
                  <a:t>向量计算</a:t>
                </a:r>
                <a14:m>
                  <m:oMath xmlns:m="http://schemas.openxmlformats.org/officeDocument/2006/math">
                    <m:r>
                      <a:rPr lang="en-US" altLang="zh-CN" b="1" i="1" dirty="0" smtClean="0">
                        <a:effectLst/>
                        <a:latin typeface="Cambria Math" panose="02040503050406030204" pitchFamily="18" charset="0"/>
                      </a:rPr>
                      <m:t>𝒔𝒄𝒐𝒓𝒆</m:t>
                    </m:r>
                    <m:r>
                      <a:rPr lang="en-US" altLang="zh-CN" b="1" i="1" dirty="0">
                        <a:latin typeface="Cambria Math" panose="02040503050406030204" pitchFamily="18" charset="0"/>
                      </a:rPr>
                      <m:t>=</m:t>
                    </m:r>
                    <m:r>
                      <a:rPr lang="en-US" altLang="zh-CN" b="1" i="1" dirty="0" smtClean="0">
                        <a:effectLst/>
                        <a:latin typeface="Cambria Math" panose="02040503050406030204" pitchFamily="18" charset="0"/>
                      </a:rPr>
                      <m:t>𝒒</m:t>
                    </m:r>
                    <m:r>
                      <a:rPr lang="en-US" altLang="zh-CN" b="1" i="1" dirty="0" smtClean="0">
                        <a:effectLst/>
                        <a:latin typeface="Cambria Math" panose="02040503050406030204" pitchFamily="18" charset="0"/>
                      </a:rPr>
                      <m:t> ⋅</m:t>
                    </m:r>
                    <m:r>
                      <a:rPr lang="en-US" altLang="zh-CN" b="1" i="1" dirty="0" smtClean="0">
                        <a:effectLst/>
                        <a:latin typeface="Cambria Math" panose="02040503050406030204" pitchFamily="18" charset="0"/>
                      </a:rPr>
                      <m:t>𝑲</m:t>
                    </m:r>
                  </m:oMath>
                </a14:m>
                <a:endParaRPr lang="en-US" altLang="zh-CN" b="1" i="0" dirty="0">
                  <a:effectLst/>
                  <a:latin typeface="PingFang SC"/>
                </a:endParaRPr>
              </a:p>
              <a:p>
                <a:r>
                  <a:rPr lang="en-US" altLang="zh-CN" b="1" dirty="0">
                    <a:latin typeface="PingFang SC"/>
                  </a:rPr>
                  <a:t>4.</a:t>
                </a:r>
                <a:r>
                  <a:rPr lang="zh-CN" altLang="en-US" b="1" dirty="0">
                    <a:latin typeface="PingFang SC"/>
                  </a:rPr>
                  <a:t>对</a:t>
                </a:r>
                <a:r>
                  <a:rPr lang="en-US" altLang="zh-CN" b="1" dirty="0">
                    <a:latin typeface="PingFang SC"/>
                  </a:rPr>
                  <a:t>score</a:t>
                </a:r>
                <a:r>
                  <a:rPr lang="zh-CN" altLang="en-US" b="1" dirty="0">
                    <a:latin typeface="PingFang SC"/>
                  </a:rPr>
                  <a:t>归一化，除以</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𝒅𝒌</m:t>
                    </m:r>
                  </m:oMath>
                </a14:m>
                <a:endParaRPr lang="en-US" altLang="zh-CN" b="1" dirty="0">
                  <a:latin typeface="PingFang SC"/>
                </a:endParaRPr>
              </a:p>
              <a:p>
                <a:r>
                  <a:rPr lang="en-US" altLang="zh-CN" b="1" i="0" dirty="0">
                    <a:effectLst/>
                    <a:latin typeface="PingFang SC"/>
                  </a:rPr>
                  <a:t>5.softmax</a:t>
                </a:r>
                <a:r>
                  <a:rPr lang="zh-CN" altLang="en-US" b="1" i="0" dirty="0">
                    <a:effectLst/>
                    <a:latin typeface="PingFang SC"/>
                  </a:rPr>
                  <a:t>计算</a:t>
                </a:r>
                <a:r>
                  <a:rPr lang="en-US" altLang="zh-CN" b="1" i="0" dirty="0">
                    <a:effectLst/>
                    <a:latin typeface="PingFang SC"/>
                  </a:rPr>
                  <a:t>score</a:t>
                </a:r>
                <a:endParaRPr lang="en-US" altLang="zh-CN" b="1" dirty="0">
                  <a:latin typeface="PingFang SC"/>
                </a:endParaRPr>
              </a:p>
              <a:p>
                <a:r>
                  <a:rPr lang="en-US" altLang="zh-CN" b="1" dirty="0">
                    <a:latin typeface="PingFang SC"/>
                  </a:rPr>
                  <a:t>6.softmax</a:t>
                </a:r>
                <a:r>
                  <a:rPr lang="zh-CN" altLang="en-US" b="1" dirty="0">
                    <a:latin typeface="PingFang SC"/>
                  </a:rPr>
                  <a:t>输出点乘</a:t>
                </a:r>
                <a:r>
                  <a:rPr lang="en-US" altLang="zh-CN" b="1" dirty="0">
                    <a:latin typeface="PingFang SC"/>
                  </a:rPr>
                  <a:t>Value</a:t>
                </a:r>
                <a:r>
                  <a:rPr lang="zh-CN" altLang="en-US" b="1" dirty="0">
                    <a:latin typeface="PingFang SC"/>
                  </a:rPr>
                  <a:t>向量，得到每个输入向量的评分</a:t>
                </a:r>
                <a:endParaRPr lang="en-US" altLang="zh-CN" b="1" dirty="0">
                  <a:latin typeface="PingFang SC"/>
                </a:endParaRPr>
              </a:p>
              <a:p>
                <a:r>
                  <a:rPr lang="en-US" altLang="zh-CN" b="1" dirty="0">
                    <a:latin typeface="PingFang SC"/>
                  </a:rPr>
                  <a:t>7.</a:t>
                </a:r>
                <a:r>
                  <a:rPr lang="zh-CN" altLang="en-US" b="1" dirty="0">
                    <a:latin typeface="PingFang SC"/>
                  </a:rPr>
                  <a:t>所有输入向量的评分</a:t>
                </a:r>
                <a14:m>
                  <m:oMath xmlns:m="http://schemas.openxmlformats.org/officeDocument/2006/math">
                    <m:r>
                      <a:rPr lang="en-US" altLang="zh-CN" b="1" i="1">
                        <a:latin typeface="Cambria Math" panose="02040503050406030204" pitchFamily="18" charset="0"/>
                      </a:rPr>
                      <m:t>𝒗</m:t>
                    </m:r>
                  </m:oMath>
                </a14:m>
                <a:r>
                  <a:rPr lang="zh-CN" altLang="en-US" b="1" dirty="0">
                    <a:latin typeface="PingFang SC"/>
                  </a:rPr>
                  <a:t>求和得到结果</a:t>
                </a:r>
                <a14:m>
                  <m:oMath xmlns:m="http://schemas.openxmlformats.org/officeDocument/2006/math">
                    <m:r>
                      <a:rPr lang="en-US" altLang="zh-CN" b="1" i="1">
                        <a:latin typeface="Cambria Math" panose="02040503050406030204" pitchFamily="18" charset="0"/>
                      </a:rPr>
                      <m:t>𝒛</m:t>
                    </m:r>
                    <m:r>
                      <a:rPr lang="en-US" altLang="zh-CN" b="1" i="1">
                        <a:latin typeface="Cambria Math" panose="02040503050406030204" pitchFamily="18" charset="0"/>
                      </a:rPr>
                      <m:t> </m:t>
                    </m:r>
                  </m:oMath>
                </a14:m>
                <a:r>
                  <a:rPr lang="zh-CN" altLang="en-US" b="1" dirty="0">
                    <a:latin typeface="PingFang SC"/>
                  </a:rPr>
                  <a:t>：</a:t>
                </a:r>
                <a14:m>
                  <m:oMath xmlns:m="http://schemas.openxmlformats.org/officeDocument/2006/math">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𝒗</m:t>
                    </m:r>
                  </m:oMath>
                </a14:m>
                <a:endParaRPr lang="en-US" altLang="zh-CN" dirty="0"/>
              </a:p>
              <a:p>
                <a:pPr marL="0" indent="0">
                  <a:buNone/>
                </a:pPr>
                <a:endParaRPr lang="en-US" altLang="zh-CN" dirty="0"/>
              </a:p>
            </p:txBody>
          </p:sp>
        </mc:Choice>
        <mc:Fallback>
          <p:sp>
            <p:nvSpPr>
              <p:cNvPr id="7" name="内容占位符 6">
                <a:extLst>
                  <a:ext uri="{FF2B5EF4-FFF2-40B4-BE49-F238E27FC236}">
                    <a16:creationId xmlns:a16="http://schemas.microsoft.com/office/drawing/2014/main" id="{CB637152-8B4F-42EA-B1CC-69DF7B57D8CA}"/>
                  </a:ext>
                </a:extLst>
              </p:cNvPr>
              <p:cNvSpPr>
                <a:spLocks noGrp="1" noRot="1" noChangeAspect="1" noMove="1" noResize="1" noEditPoints="1" noAdjustHandles="1" noChangeArrowheads="1" noChangeShapeType="1" noTextEdit="1"/>
              </p:cNvSpPr>
              <p:nvPr>
                <p:ph idx="1"/>
              </p:nvPr>
            </p:nvSpPr>
            <p:spPr>
              <a:xfrm>
                <a:off x="339634" y="1393244"/>
                <a:ext cx="4558937" cy="4889990"/>
              </a:xfrm>
              <a:blipFill>
                <a:blip r:embed="rId3"/>
                <a:stretch>
                  <a:fillRect l="-668" t="-74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9531F0A-4995-49D1-A14E-85DB91067229}"/>
              </a:ext>
            </a:extLst>
          </p:cNvPr>
          <p:cNvPicPr>
            <a:picLocks noChangeAspect="1"/>
          </p:cNvPicPr>
          <p:nvPr/>
        </p:nvPicPr>
        <p:blipFill>
          <a:blip r:embed="rId4"/>
          <a:stretch>
            <a:fillRect/>
          </a:stretch>
        </p:blipFill>
        <p:spPr>
          <a:xfrm>
            <a:off x="4825957" y="1249868"/>
            <a:ext cx="5861316" cy="960122"/>
          </a:xfrm>
          <a:prstGeom prst="rect">
            <a:avLst/>
          </a:prstGeom>
        </p:spPr>
      </p:pic>
      <p:pic>
        <p:nvPicPr>
          <p:cNvPr id="4" name="图片 3">
            <a:extLst>
              <a:ext uri="{FF2B5EF4-FFF2-40B4-BE49-F238E27FC236}">
                <a16:creationId xmlns:a16="http://schemas.microsoft.com/office/drawing/2014/main" id="{96D9B288-8D75-4AF4-822A-ED9588268DCA}"/>
              </a:ext>
            </a:extLst>
          </p:cNvPr>
          <p:cNvPicPr>
            <a:picLocks noChangeAspect="1"/>
          </p:cNvPicPr>
          <p:nvPr/>
        </p:nvPicPr>
        <p:blipFill>
          <a:blip r:embed="rId5"/>
          <a:stretch>
            <a:fillRect/>
          </a:stretch>
        </p:blipFill>
        <p:spPr>
          <a:xfrm>
            <a:off x="4767603" y="3197219"/>
            <a:ext cx="7424397" cy="2901584"/>
          </a:xfrm>
          <a:prstGeom prst="rect">
            <a:avLst/>
          </a:prstGeom>
        </p:spPr>
      </p:pic>
      <p:sp>
        <p:nvSpPr>
          <p:cNvPr id="5" name="箭头: 下 4">
            <a:extLst>
              <a:ext uri="{FF2B5EF4-FFF2-40B4-BE49-F238E27FC236}">
                <a16:creationId xmlns:a16="http://schemas.microsoft.com/office/drawing/2014/main" id="{E5BD9710-E3B6-4B0B-8189-BE5E31E01406}"/>
              </a:ext>
            </a:extLst>
          </p:cNvPr>
          <p:cNvSpPr/>
          <p:nvPr/>
        </p:nvSpPr>
        <p:spPr>
          <a:xfrm rot="10800000">
            <a:off x="7498080" y="2090057"/>
            <a:ext cx="764177"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26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473168" y="1502230"/>
                <a:ext cx="3946860" cy="4698900"/>
              </a:xfrm>
            </p:spPr>
            <p:txBody>
              <a:bodyPr>
                <a:normAutofit lnSpcReduction="10000"/>
              </a:bodyPr>
              <a:lstStyle/>
              <a:p>
                <a:r>
                  <a:rPr lang="en-US" altLang="zh-CN" dirty="0"/>
                  <a:t>Multi-Head Attention</a:t>
                </a:r>
              </a:p>
              <a:p>
                <a:endParaRPr lang="en-US" altLang="zh-CN" dirty="0"/>
              </a:p>
              <a:p>
                <a:r>
                  <a:rPr lang="zh-CN" altLang="en-US" dirty="0"/>
                  <a:t>相当于</a:t>
                </a:r>
                <a:r>
                  <a:rPr lang="en-US" altLang="zh-CN" dirty="0"/>
                  <a:t>h</a:t>
                </a:r>
                <a:r>
                  <a:rPr lang="zh-CN" altLang="en-US" dirty="0"/>
                  <a:t>个不同的</a:t>
                </a:r>
                <a:r>
                  <a:rPr lang="en-US" altLang="zh-CN" dirty="0"/>
                  <a:t>Scaled Dot-Product Attention</a:t>
                </a:r>
                <a:r>
                  <a:rPr lang="zh-CN" altLang="en-US" dirty="0"/>
                  <a:t>的集成，以</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=8</m:t>
                    </m:r>
                    <m:r>
                      <a:rPr lang="zh-CN" altLang="en-US" i="1">
                        <a:latin typeface="Cambria Math" panose="02040503050406030204" pitchFamily="18" charset="0"/>
                      </a:rPr>
                      <m:t>为例</m:t>
                    </m:r>
                  </m:oMath>
                </a14:m>
                <a:r>
                  <a:rPr lang="zh-CN" altLang="en-US" dirty="0"/>
                  <a:t>：</a:t>
                </a:r>
                <a:endParaRPr lang="en-US" altLang="zh-CN" dirty="0"/>
              </a:p>
              <a:p>
                <a:r>
                  <a:rPr lang="en-US" altLang="zh-CN" dirty="0"/>
                  <a:t>1. </a:t>
                </a:r>
                <a:r>
                  <a:rPr lang="zh-CN" altLang="en-US" dirty="0"/>
                  <a:t>将数据</a:t>
                </a:r>
                <a14:m>
                  <m:oMath xmlns:m="http://schemas.openxmlformats.org/officeDocument/2006/math">
                    <m:r>
                      <m:rPr>
                        <m:sty m:val="p"/>
                      </m:rPr>
                      <a:rPr lang="en-US" altLang="zh-CN" i="1" dirty="0">
                        <a:latin typeface="Cambria Math" panose="02040503050406030204" pitchFamily="18" charset="0"/>
                      </a:rPr>
                      <m:t>X</m:t>
                    </m:r>
                    <m:r>
                      <a:rPr lang="zh-CN" altLang="en-US" i="1" dirty="0" smtClean="0">
                        <a:latin typeface="Cambria Math" panose="02040503050406030204" pitchFamily="18" charset="0"/>
                      </a:rPr>
                      <m:t>本别</m:t>
                    </m:r>
                  </m:oMath>
                </a14:m>
                <a:r>
                  <a:rPr lang="zh-CN" altLang="en-US" dirty="0"/>
                  <a:t>输入到</a:t>
                </a:r>
                <a:r>
                  <a:rPr lang="en-US" altLang="zh-CN" dirty="0"/>
                  <a:t>8</a:t>
                </a:r>
                <a:r>
                  <a:rPr lang="zh-CN" altLang="en-US" dirty="0"/>
                  <a:t>个不同的</a:t>
                </a:r>
                <a:r>
                  <a:rPr lang="en-US" altLang="zh-CN" dirty="0"/>
                  <a:t>Scaled Dot-Product Attention</a:t>
                </a:r>
                <a:r>
                  <a:rPr lang="zh-CN" altLang="en-US" dirty="0"/>
                  <a:t>中，得到</a:t>
                </a:r>
                <a:r>
                  <a:rPr lang="en-US" altLang="zh-CN" dirty="0"/>
                  <a:t>8</a:t>
                </a:r>
                <a:r>
                  <a:rPr lang="zh-CN" altLang="en-US" dirty="0"/>
                  <a:t>个加权后的特征矩阵</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 </m:t>
                    </m:r>
                    <m:r>
                      <a:rPr lang="en-US" altLang="zh-CN" i="1" smtClean="0">
                        <a:latin typeface="Cambria Math" panose="02040503050406030204" pitchFamily="18" charset="0"/>
                      </a:rPr>
                      <m:t>…</m:t>
                    </m:r>
                    <m:r>
                      <a:rPr lang="en-US" altLang="zh-CN" i="1">
                        <a:latin typeface="Cambria Math" panose="02040503050406030204" pitchFamily="18" charset="0"/>
                      </a:rPr>
                      <m:t>, 8}</m:t>
                    </m:r>
                  </m:oMath>
                </a14:m>
                <a:endParaRPr lang="en-US" altLang="zh-CN" dirty="0"/>
              </a:p>
              <a:p>
                <a:r>
                  <a:rPr lang="en-US" altLang="zh-CN" dirty="0"/>
                  <a:t>2. </a:t>
                </a:r>
                <a:r>
                  <a:rPr lang="zh-CN" altLang="en-US" dirty="0"/>
                  <a:t>将</a:t>
                </a:r>
                <a:r>
                  <a:rPr lang="en-US" altLang="zh-CN" dirty="0"/>
                  <a:t>8</a:t>
                </a:r>
                <a:r>
                  <a:rPr lang="zh-CN" altLang="en-US" dirty="0"/>
                  <a:t>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oMath>
                </a14:m>
                <a:r>
                  <a:rPr lang="zh-CN" altLang="en-US" dirty="0"/>
                  <a:t>按列拼接为新的特征矩阵</a:t>
                </a:r>
                <a:endParaRPr lang="en-US" altLang="zh-CN" dirty="0"/>
              </a:p>
              <a:p>
                <a:r>
                  <a:rPr lang="en-US" altLang="zh-CN" dirty="0"/>
                  <a:t>3. </a:t>
                </a:r>
                <a:r>
                  <a:rPr lang="zh-CN" altLang="en-US" dirty="0"/>
                  <a:t>特征矩阵经过一个全连接得到输出</a:t>
                </a:r>
                <a14:m>
                  <m:oMath xmlns:m="http://schemas.openxmlformats.org/officeDocument/2006/math">
                    <m:r>
                      <m:rPr>
                        <m:sty m:val="p"/>
                      </m:rPr>
                      <a:rPr lang="en-US" altLang="zh-CN" i="1" dirty="0" smtClean="0">
                        <a:latin typeface="Cambria Math" panose="02040503050406030204" pitchFamily="18" charset="0"/>
                      </a:rPr>
                      <m:t>Z</m:t>
                    </m:r>
                  </m:oMath>
                </a14:m>
                <a:endParaRPr lang="en-US" altLang="zh-CN" dirty="0"/>
              </a:p>
              <a:p>
                <a:endParaRPr lang="en-US" altLang="zh-CN" dirty="0"/>
              </a:p>
              <a:p>
                <a:pPr marL="0" indent="0">
                  <a:buNone/>
                </a:pPr>
                <a:endParaRPr lang="en-US" altLang="zh-CN" dirty="0"/>
              </a:p>
            </p:txBody>
          </p:sp>
        </mc:Choice>
        <mc:Fallback>
          <p:sp>
            <p:nvSpPr>
              <p:cNvPr id="7" name="内容占位符 6">
                <a:extLst>
                  <a:ext uri="{FF2B5EF4-FFF2-40B4-BE49-F238E27FC236}">
                    <a16:creationId xmlns:a16="http://schemas.microsoft.com/office/drawing/2014/main" id="{CB637152-8B4F-42EA-B1CC-69DF7B57D8CA}"/>
                  </a:ext>
                </a:extLst>
              </p:cNvPr>
              <p:cNvSpPr>
                <a:spLocks noGrp="1" noRot="1" noChangeAspect="1" noMove="1" noResize="1" noEditPoints="1" noAdjustHandles="1" noChangeArrowheads="1" noChangeShapeType="1" noTextEdit="1"/>
              </p:cNvSpPr>
              <p:nvPr>
                <p:ph idx="1"/>
              </p:nvPr>
            </p:nvSpPr>
            <p:spPr>
              <a:xfrm>
                <a:off x="473168" y="1502230"/>
                <a:ext cx="3946860" cy="4698900"/>
              </a:xfrm>
              <a:blipFill>
                <a:blip r:embed="rId3"/>
                <a:stretch>
                  <a:fillRect l="-773" t="-1297" r="-77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4"/>
          <a:stretch>
            <a:fillRect/>
          </a:stretch>
        </p:blipFill>
        <p:spPr>
          <a:xfrm>
            <a:off x="4420028" y="1386154"/>
            <a:ext cx="7662687" cy="566929"/>
          </a:xfrm>
          <a:prstGeom prst="rect">
            <a:avLst/>
          </a:prstGeom>
        </p:spPr>
      </p:pic>
      <p:pic>
        <p:nvPicPr>
          <p:cNvPr id="4" name="图片 3">
            <a:extLst>
              <a:ext uri="{FF2B5EF4-FFF2-40B4-BE49-F238E27FC236}">
                <a16:creationId xmlns:a16="http://schemas.microsoft.com/office/drawing/2014/main" id="{FAF66AF3-6BD7-4D80-A942-11BAFFC466A5}"/>
              </a:ext>
            </a:extLst>
          </p:cNvPr>
          <p:cNvPicPr>
            <a:picLocks noChangeAspect="1"/>
          </p:cNvPicPr>
          <p:nvPr/>
        </p:nvPicPr>
        <p:blipFill>
          <a:blip r:embed="rId5"/>
          <a:stretch>
            <a:fillRect/>
          </a:stretch>
        </p:blipFill>
        <p:spPr>
          <a:xfrm>
            <a:off x="5237438" y="2052918"/>
            <a:ext cx="6734243" cy="4591052"/>
          </a:xfrm>
          <a:prstGeom prst="rect">
            <a:avLst/>
          </a:prstGeom>
        </p:spPr>
      </p:pic>
    </p:spTree>
    <p:extLst>
      <p:ext uri="{BB962C8B-B14F-4D97-AF65-F5344CB8AC3E}">
        <p14:creationId xmlns:p14="http://schemas.microsoft.com/office/powerpoint/2010/main" val="289600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3"/>
          <a:stretch>
            <a:fillRect/>
          </a:stretch>
        </p:blipFill>
        <p:spPr>
          <a:xfrm>
            <a:off x="4420028" y="1386154"/>
            <a:ext cx="7662687" cy="566929"/>
          </a:xfrm>
          <a:prstGeom prst="rect">
            <a:avLst/>
          </a:prstGeom>
        </p:spPr>
      </p:pic>
      <p:pic>
        <p:nvPicPr>
          <p:cNvPr id="3" name="图片 2">
            <a:extLst>
              <a:ext uri="{FF2B5EF4-FFF2-40B4-BE49-F238E27FC236}">
                <a16:creationId xmlns:a16="http://schemas.microsoft.com/office/drawing/2014/main" id="{B07642E6-CC92-42E1-B4C7-5D04ECAAF872}"/>
              </a:ext>
            </a:extLst>
          </p:cNvPr>
          <p:cNvPicPr>
            <a:picLocks noChangeAspect="1"/>
          </p:cNvPicPr>
          <p:nvPr/>
        </p:nvPicPr>
        <p:blipFill>
          <a:blip r:embed="rId4"/>
          <a:stretch>
            <a:fillRect/>
          </a:stretch>
        </p:blipFill>
        <p:spPr>
          <a:xfrm>
            <a:off x="5050172" y="2383970"/>
            <a:ext cx="6898349" cy="3539847"/>
          </a:xfrm>
          <a:prstGeom prst="rect">
            <a:avLst/>
          </a:prstGeom>
        </p:spPr>
      </p:pic>
      <p:sp>
        <p:nvSpPr>
          <p:cNvPr id="12" name="内容占位符 11">
            <a:extLst>
              <a:ext uri="{FF2B5EF4-FFF2-40B4-BE49-F238E27FC236}">
                <a16:creationId xmlns:a16="http://schemas.microsoft.com/office/drawing/2014/main" id="{0BD5EE4C-2080-45A6-AAF3-2B27D5728C03}"/>
              </a:ext>
            </a:extLst>
          </p:cNvPr>
          <p:cNvSpPr>
            <a:spLocks noGrp="1"/>
          </p:cNvSpPr>
          <p:nvPr>
            <p:ph idx="1"/>
          </p:nvPr>
        </p:nvSpPr>
        <p:spPr/>
        <p:txBody>
          <a:bodyPr/>
          <a:lstStyle/>
          <a:p>
            <a:endParaRPr lang="zh-CN" altLang="en-US"/>
          </a:p>
        </p:txBody>
      </p:sp>
      <mc:AlternateContent xmlns:mc="http://schemas.openxmlformats.org/markup-compatibility/2006">
        <mc:Choice xmlns:a14="http://schemas.microsoft.com/office/drawing/2010/main" Requires="a14">
          <p:sp>
            <p:nvSpPr>
              <p:cNvPr id="13" name="内容占位符 6">
                <a:extLst>
                  <a:ext uri="{FF2B5EF4-FFF2-40B4-BE49-F238E27FC236}">
                    <a16:creationId xmlns:a16="http://schemas.microsoft.com/office/drawing/2014/main" id="{577A54E2-625B-4757-81C0-D30F41FA5244}"/>
                  </a:ext>
                </a:extLst>
              </p:cNvPr>
              <p:cNvSpPr txBox="1">
                <a:spLocks/>
              </p:cNvSpPr>
              <p:nvPr/>
            </p:nvSpPr>
            <p:spPr>
              <a:xfrm>
                <a:off x="473168" y="1502230"/>
                <a:ext cx="3946860" cy="46989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dirty="0"/>
                  <a:t>Multi-Head Attention</a:t>
                </a:r>
              </a:p>
              <a:p>
                <a:endParaRPr lang="en-US" altLang="zh-CN" dirty="0"/>
              </a:p>
              <a:p>
                <a:r>
                  <a:rPr lang="zh-CN" altLang="en-US" dirty="0"/>
                  <a:t>相当于</a:t>
                </a:r>
                <a:r>
                  <a:rPr lang="en-US" altLang="zh-CN" dirty="0"/>
                  <a:t>h</a:t>
                </a:r>
                <a:r>
                  <a:rPr lang="zh-CN" altLang="en-US" dirty="0"/>
                  <a:t>个不同的</a:t>
                </a:r>
                <a:r>
                  <a:rPr lang="en-US" altLang="zh-CN" dirty="0"/>
                  <a:t>Scaled Dot-Product Attention</a:t>
                </a:r>
                <a:r>
                  <a:rPr lang="zh-CN" altLang="en-US" dirty="0"/>
                  <a:t>的集成，以</a:t>
                </a:r>
                <a14:m>
                  <m:oMath xmlns:m="http://schemas.openxmlformats.org/officeDocument/2006/math">
                    <m:r>
                      <a:rPr lang="en-US" altLang="zh-CN" i="1" smtClean="0">
                        <a:latin typeface="Cambria Math" panose="02040503050406030204" pitchFamily="18" charset="0"/>
                      </a:rPr>
                      <m:t>h</m:t>
                    </m:r>
                    <m:r>
                      <a:rPr lang="en-US" altLang="zh-CN" i="1" smtClean="0">
                        <a:latin typeface="Cambria Math" panose="02040503050406030204" pitchFamily="18" charset="0"/>
                      </a:rPr>
                      <m:t>=8</m:t>
                    </m:r>
                    <m:r>
                      <a:rPr lang="zh-CN" altLang="en-US" i="1">
                        <a:latin typeface="Cambria Math" panose="02040503050406030204" pitchFamily="18" charset="0"/>
                      </a:rPr>
                      <m:t>为例</m:t>
                    </m:r>
                  </m:oMath>
                </a14:m>
                <a:r>
                  <a:rPr lang="zh-CN" altLang="en-US" dirty="0"/>
                  <a:t>：</a:t>
                </a:r>
                <a:endParaRPr lang="en-US" altLang="zh-CN" dirty="0"/>
              </a:p>
              <a:p>
                <a:r>
                  <a:rPr lang="en-US" altLang="zh-CN" dirty="0"/>
                  <a:t>1. </a:t>
                </a:r>
                <a:r>
                  <a:rPr lang="zh-CN" altLang="en-US" dirty="0"/>
                  <a:t>将数据</a:t>
                </a:r>
                <a14:m>
                  <m:oMath xmlns:m="http://schemas.openxmlformats.org/officeDocument/2006/math">
                    <m:r>
                      <m:rPr>
                        <m:sty m:val="p"/>
                      </m:rPr>
                      <a:rPr lang="en-US" altLang="zh-CN" i="1" dirty="0">
                        <a:latin typeface="Cambria Math" panose="02040503050406030204" pitchFamily="18" charset="0"/>
                      </a:rPr>
                      <m:t>X</m:t>
                    </m:r>
                    <m:r>
                      <a:rPr lang="zh-CN" altLang="en-US" i="1" dirty="0" smtClean="0">
                        <a:latin typeface="Cambria Math" panose="02040503050406030204" pitchFamily="18" charset="0"/>
                      </a:rPr>
                      <m:t>本别</m:t>
                    </m:r>
                  </m:oMath>
                </a14:m>
                <a:r>
                  <a:rPr lang="zh-CN" altLang="en-US" dirty="0"/>
                  <a:t>输入到</a:t>
                </a:r>
                <a:r>
                  <a:rPr lang="en-US" altLang="zh-CN" dirty="0"/>
                  <a:t>8</a:t>
                </a:r>
                <a:r>
                  <a:rPr lang="zh-CN" altLang="en-US" dirty="0"/>
                  <a:t>个不同的</a:t>
                </a:r>
                <a:r>
                  <a:rPr lang="en-US" altLang="zh-CN" dirty="0"/>
                  <a:t>Scaled Dot-Product Attention</a:t>
                </a:r>
                <a:r>
                  <a:rPr lang="zh-CN" altLang="en-US" dirty="0"/>
                  <a:t>中，得到</a:t>
                </a:r>
                <a:r>
                  <a:rPr lang="en-US" altLang="zh-CN" dirty="0"/>
                  <a:t>8</a:t>
                </a:r>
                <a:r>
                  <a:rPr lang="zh-CN" altLang="en-US" dirty="0"/>
                  <a:t>个加权后的特征矩阵</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smtClean="0">
                        <a:latin typeface="Cambria Math" panose="02040503050406030204" pitchFamily="18" charset="0"/>
                      </a:rPr>
                      <m:t>∈</m:t>
                    </m:r>
                    <m:r>
                      <a:rPr lang="en-US" altLang="zh-CN" i="1">
                        <a:latin typeface="Cambria Math" panose="02040503050406030204" pitchFamily="18" charset="0"/>
                      </a:rPr>
                      <m:t>{1,2, </m:t>
                    </m:r>
                    <m:r>
                      <a:rPr lang="en-US" altLang="zh-CN" i="1" smtClean="0">
                        <a:latin typeface="Cambria Math" panose="02040503050406030204" pitchFamily="18" charset="0"/>
                      </a:rPr>
                      <m:t>…</m:t>
                    </m:r>
                    <m:r>
                      <a:rPr lang="en-US" altLang="zh-CN" i="1">
                        <a:latin typeface="Cambria Math" panose="02040503050406030204" pitchFamily="18" charset="0"/>
                      </a:rPr>
                      <m:t>, 8}</m:t>
                    </m:r>
                  </m:oMath>
                </a14:m>
                <a:endParaRPr lang="en-US" altLang="zh-CN" dirty="0"/>
              </a:p>
              <a:p>
                <a:r>
                  <a:rPr lang="en-US" altLang="zh-CN" dirty="0"/>
                  <a:t>2. </a:t>
                </a:r>
                <a:r>
                  <a:rPr lang="zh-CN" altLang="en-US" dirty="0"/>
                  <a:t>将</a:t>
                </a:r>
                <a:r>
                  <a:rPr lang="en-US" altLang="zh-CN" dirty="0"/>
                  <a:t>8</a:t>
                </a:r>
                <a:r>
                  <a:rPr lang="zh-CN" altLang="en-US" dirty="0"/>
                  <a:t>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oMath>
                </a14:m>
                <a:r>
                  <a:rPr lang="zh-CN" altLang="en-US" dirty="0"/>
                  <a:t>按列拼接为新的特征矩阵</a:t>
                </a:r>
                <a:endParaRPr lang="en-US" altLang="zh-CN" dirty="0"/>
              </a:p>
              <a:p>
                <a:r>
                  <a:rPr lang="en-US" altLang="zh-CN" dirty="0"/>
                  <a:t>3. </a:t>
                </a:r>
                <a:r>
                  <a:rPr lang="zh-CN" altLang="en-US" dirty="0"/>
                  <a:t>特征矩阵经过一个全连接得到输出</a:t>
                </a:r>
                <a14:m>
                  <m:oMath xmlns:m="http://schemas.openxmlformats.org/officeDocument/2006/math">
                    <m:r>
                      <m:rPr>
                        <m:sty m:val="p"/>
                      </m:rPr>
                      <a:rPr lang="en-US" altLang="zh-CN" i="1" dirty="0" smtClean="0">
                        <a:latin typeface="Cambria Math" panose="02040503050406030204" pitchFamily="18" charset="0"/>
                      </a:rPr>
                      <m:t>Z</m:t>
                    </m:r>
                  </m:oMath>
                </a14:m>
                <a:endParaRPr lang="en-US" altLang="zh-CN" dirty="0"/>
              </a:p>
              <a:p>
                <a:endParaRPr lang="en-US" altLang="zh-CN" dirty="0"/>
              </a:p>
              <a:p>
                <a:pPr marL="0" indent="0">
                  <a:buFont typeface="Wingdings 3" charset="2"/>
                  <a:buNone/>
                </a:pPr>
                <a:endParaRPr lang="en-US" altLang="zh-CN" dirty="0"/>
              </a:p>
            </p:txBody>
          </p:sp>
        </mc:Choice>
        <mc:Fallback>
          <p:sp>
            <p:nvSpPr>
              <p:cNvPr id="13" name="内容占位符 6">
                <a:extLst>
                  <a:ext uri="{FF2B5EF4-FFF2-40B4-BE49-F238E27FC236}">
                    <a16:creationId xmlns:a16="http://schemas.microsoft.com/office/drawing/2014/main" id="{577A54E2-625B-4757-81C0-D30F41FA5244}"/>
                  </a:ext>
                </a:extLst>
              </p:cNvPr>
              <p:cNvSpPr txBox="1">
                <a:spLocks noRot="1" noChangeAspect="1" noMove="1" noResize="1" noEditPoints="1" noAdjustHandles="1" noChangeArrowheads="1" noChangeShapeType="1" noTextEdit="1"/>
              </p:cNvSpPr>
              <p:nvPr/>
            </p:nvSpPr>
            <p:spPr>
              <a:xfrm>
                <a:off x="473168" y="1502230"/>
                <a:ext cx="3946860" cy="4698900"/>
              </a:xfrm>
              <a:prstGeom prst="rect">
                <a:avLst/>
              </a:prstGeom>
              <a:blipFill>
                <a:blip r:embed="rId5"/>
                <a:stretch>
                  <a:fillRect l="-773" t="-1297" r="-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3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3"/>
          <a:stretch>
            <a:fillRect/>
          </a:stretch>
        </p:blipFill>
        <p:spPr>
          <a:xfrm>
            <a:off x="4420028" y="1386154"/>
            <a:ext cx="7662687" cy="566929"/>
          </a:xfrm>
          <a:prstGeom prst="rect">
            <a:avLst/>
          </a:prstGeom>
        </p:spPr>
      </p:pic>
      <p:pic>
        <p:nvPicPr>
          <p:cNvPr id="4" name="图片 3">
            <a:extLst>
              <a:ext uri="{FF2B5EF4-FFF2-40B4-BE49-F238E27FC236}">
                <a16:creationId xmlns:a16="http://schemas.microsoft.com/office/drawing/2014/main" id="{87EEA791-F269-419F-B0A1-F3B2F3EAC64C}"/>
              </a:ext>
            </a:extLst>
          </p:cNvPr>
          <p:cNvPicPr>
            <a:picLocks noChangeAspect="1"/>
          </p:cNvPicPr>
          <p:nvPr/>
        </p:nvPicPr>
        <p:blipFill>
          <a:blip r:embed="rId4"/>
          <a:stretch>
            <a:fillRect/>
          </a:stretch>
        </p:blipFill>
        <p:spPr>
          <a:xfrm>
            <a:off x="5050172" y="2442382"/>
            <a:ext cx="7008563" cy="3718432"/>
          </a:xfrm>
          <a:prstGeom prst="rect">
            <a:avLst/>
          </a:prstGeom>
        </p:spPr>
      </p:pic>
      <p:sp>
        <p:nvSpPr>
          <p:cNvPr id="6" name="内容占位符 5">
            <a:extLst>
              <a:ext uri="{FF2B5EF4-FFF2-40B4-BE49-F238E27FC236}">
                <a16:creationId xmlns:a16="http://schemas.microsoft.com/office/drawing/2014/main" id="{98F32823-D83B-4F9D-8B24-32DD4208A8F1}"/>
              </a:ext>
            </a:extLst>
          </p:cNvPr>
          <p:cNvSpPr>
            <a:spLocks noGrp="1"/>
          </p:cNvSpPr>
          <p:nvPr>
            <p:ph idx="1"/>
          </p:nvPr>
        </p:nvSpPr>
        <p:spPr/>
        <p:txBody>
          <a:bodyPr/>
          <a:lstStyle/>
          <a:p>
            <a:endParaRPr lang="zh-CN" altLang="en-US"/>
          </a:p>
        </p:txBody>
      </p:sp>
      <mc:AlternateContent xmlns:mc="http://schemas.openxmlformats.org/markup-compatibility/2006">
        <mc:Choice xmlns:a14="http://schemas.microsoft.com/office/drawing/2010/main" Requires="a14">
          <p:sp>
            <p:nvSpPr>
              <p:cNvPr id="10" name="内容占位符 6">
                <a:extLst>
                  <a:ext uri="{FF2B5EF4-FFF2-40B4-BE49-F238E27FC236}">
                    <a16:creationId xmlns:a16="http://schemas.microsoft.com/office/drawing/2014/main" id="{CFF3F5CF-3D4F-4D12-8A9E-E87D2C0DC435}"/>
                  </a:ext>
                </a:extLst>
              </p:cNvPr>
              <p:cNvSpPr txBox="1">
                <a:spLocks/>
              </p:cNvSpPr>
              <p:nvPr/>
            </p:nvSpPr>
            <p:spPr>
              <a:xfrm>
                <a:off x="473168" y="1502230"/>
                <a:ext cx="3946860" cy="46989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dirty="0"/>
                  <a:t>Multi-Head Attention</a:t>
                </a:r>
              </a:p>
              <a:p>
                <a:endParaRPr lang="en-US" altLang="zh-CN" dirty="0"/>
              </a:p>
              <a:p>
                <a:r>
                  <a:rPr lang="zh-CN" altLang="en-US" dirty="0"/>
                  <a:t>相当于</a:t>
                </a:r>
                <a:r>
                  <a:rPr lang="en-US" altLang="zh-CN" dirty="0"/>
                  <a:t>h</a:t>
                </a:r>
                <a:r>
                  <a:rPr lang="zh-CN" altLang="en-US" dirty="0"/>
                  <a:t>个不同的</a:t>
                </a:r>
                <a:r>
                  <a:rPr lang="en-US" altLang="zh-CN" dirty="0"/>
                  <a:t>Scaled Dot-Product Attention</a:t>
                </a:r>
                <a:r>
                  <a:rPr lang="zh-CN" altLang="en-US" dirty="0"/>
                  <a:t>的集成，以</a:t>
                </a:r>
                <a14:m>
                  <m:oMath xmlns:m="http://schemas.openxmlformats.org/officeDocument/2006/math">
                    <m:r>
                      <a:rPr lang="en-US" altLang="zh-CN" i="1" smtClean="0">
                        <a:latin typeface="Cambria Math" panose="02040503050406030204" pitchFamily="18" charset="0"/>
                      </a:rPr>
                      <m:t>h</m:t>
                    </m:r>
                    <m:r>
                      <a:rPr lang="en-US" altLang="zh-CN" i="1" smtClean="0">
                        <a:latin typeface="Cambria Math" panose="02040503050406030204" pitchFamily="18" charset="0"/>
                      </a:rPr>
                      <m:t>=8</m:t>
                    </m:r>
                    <m:r>
                      <a:rPr lang="zh-CN" altLang="en-US" i="1">
                        <a:latin typeface="Cambria Math" panose="02040503050406030204" pitchFamily="18" charset="0"/>
                      </a:rPr>
                      <m:t>为例</m:t>
                    </m:r>
                  </m:oMath>
                </a14:m>
                <a:r>
                  <a:rPr lang="zh-CN" altLang="en-US" dirty="0"/>
                  <a:t>：</a:t>
                </a:r>
                <a:endParaRPr lang="en-US" altLang="zh-CN" dirty="0"/>
              </a:p>
              <a:p>
                <a:r>
                  <a:rPr lang="en-US" altLang="zh-CN" dirty="0"/>
                  <a:t>1. </a:t>
                </a:r>
                <a:r>
                  <a:rPr lang="zh-CN" altLang="en-US" dirty="0"/>
                  <a:t>将数据</a:t>
                </a:r>
                <a14:m>
                  <m:oMath xmlns:m="http://schemas.openxmlformats.org/officeDocument/2006/math">
                    <m:r>
                      <m:rPr>
                        <m:sty m:val="p"/>
                      </m:rPr>
                      <a:rPr lang="en-US" altLang="zh-CN" i="1" dirty="0">
                        <a:latin typeface="Cambria Math" panose="02040503050406030204" pitchFamily="18" charset="0"/>
                      </a:rPr>
                      <m:t>X</m:t>
                    </m:r>
                    <m:r>
                      <a:rPr lang="zh-CN" altLang="en-US" i="1" dirty="0" smtClean="0">
                        <a:latin typeface="Cambria Math" panose="02040503050406030204" pitchFamily="18" charset="0"/>
                      </a:rPr>
                      <m:t>本别</m:t>
                    </m:r>
                  </m:oMath>
                </a14:m>
                <a:r>
                  <a:rPr lang="zh-CN" altLang="en-US" dirty="0"/>
                  <a:t>输入到</a:t>
                </a:r>
                <a:r>
                  <a:rPr lang="en-US" altLang="zh-CN" dirty="0"/>
                  <a:t>8</a:t>
                </a:r>
                <a:r>
                  <a:rPr lang="zh-CN" altLang="en-US" dirty="0"/>
                  <a:t>个不同的</a:t>
                </a:r>
                <a:r>
                  <a:rPr lang="en-US" altLang="zh-CN" dirty="0"/>
                  <a:t>Scaled Dot-Product Attention</a:t>
                </a:r>
                <a:r>
                  <a:rPr lang="zh-CN" altLang="en-US" dirty="0"/>
                  <a:t>中，得到</a:t>
                </a:r>
                <a:r>
                  <a:rPr lang="en-US" altLang="zh-CN" dirty="0"/>
                  <a:t>8</a:t>
                </a:r>
                <a:r>
                  <a:rPr lang="zh-CN" altLang="en-US" dirty="0"/>
                  <a:t>个加权后的特征矩阵</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smtClean="0">
                        <a:latin typeface="Cambria Math" panose="02040503050406030204" pitchFamily="18" charset="0"/>
                      </a:rPr>
                      <m:t>∈</m:t>
                    </m:r>
                    <m:r>
                      <a:rPr lang="en-US" altLang="zh-CN" i="1">
                        <a:latin typeface="Cambria Math" panose="02040503050406030204" pitchFamily="18" charset="0"/>
                      </a:rPr>
                      <m:t>{1,2, </m:t>
                    </m:r>
                    <m:r>
                      <a:rPr lang="en-US" altLang="zh-CN" i="1" smtClean="0">
                        <a:latin typeface="Cambria Math" panose="02040503050406030204" pitchFamily="18" charset="0"/>
                      </a:rPr>
                      <m:t>…</m:t>
                    </m:r>
                    <m:r>
                      <a:rPr lang="en-US" altLang="zh-CN" i="1">
                        <a:latin typeface="Cambria Math" panose="02040503050406030204" pitchFamily="18" charset="0"/>
                      </a:rPr>
                      <m:t>, 8}</m:t>
                    </m:r>
                  </m:oMath>
                </a14:m>
                <a:endParaRPr lang="en-US" altLang="zh-CN" dirty="0"/>
              </a:p>
              <a:p>
                <a:r>
                  <a:rPr lang="en-US" altLang="zh-CN" dirty="0"/>
                  <a:t>2. </a:t>
                </a:r>
                <a:r>
                  <a:rPr lang="zh-CN" altLang="en-US" dirty="0"/>
                  <a:t>将</a:t>
                </a:r>
                <a:r>
                  <a:rPr lang="en-US" altLang="zh-CN" dirty="0"/>
                  <a:t>8</a:t>
                </a:r>
                <a:r>
                  <a:rPr lang="zh-CN" altLang="en-US" dirty="0"/>
                  <a:t>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sub>
                    </m:sSub>
                  </m:oMath>
                </a14:m>
                <a:r>
                  <a:rPr lang="zh-CN" altLang="en-US" dirty="0"/>
                  <a:t>按列拼接为新的特征矩阵</a:t>
                </a:r>
                <a:endParaRPr lang="en-US" altLang="zh-CN" dirty="0"/>
              </a:p>
              <a:p>
                <a:r>
                  <a:rPr lang="en-US" altLang="zh-CN" dirty="0"/>
                  <a:t>3. </a:t>
                </a:r>
                <a:r>
                  <a:rPr lang="zh-CN" altLang="en-US" dirty="0"/>
                  <a:t>特征矩阵经过一个全连接得到输出</a:t>
                </a:r>
                <a14:m>
                  <m:oMath xmlns:m="http://schemas.openxmlformats.org/officeDocument/2006/math">
                    <m:r>
                      <m:rPr>
                        <m:sty m:val="p"/>
                      </m:rPr>
                      <a:rPr lang="en-US" altLang="zh-CN" i="1" dirty="0" smtClean="0">
                        <a:latin typeface="Cambria Math" panose="02040503050406030204" pitchFamily="18" charset="0"/>
                      </a:rPr>
                      <m:t>Z</m:t>
                    </m:r>
                  </m:oMath>
                </a14:m>
                <a:endParaRPr lang="en-US" altLang="zh-CN" dirty="0"/>
              </a:p>
              <a:p>
                <a:endParaRPr lang="en-US" altLang="zh-CN" dirty="0"/>
              </a:p>
              <a:p>
                <a:pPr marL="0" indent="0">
                  <a:buFont typeface="Wingdings 3" charset="2"/>
                  <a:buNone/>
                </a:pPr>
                <a:endParaRPr lang="en-US" altLang="zh-CN" dirty="0"/>
              </a:p>
            </p:txBody>
          </p:sp>
        </mc:Choice>
        <mc:Fallback>
          <p:sp>
            <p:nvSpPr>
              <p:cNvPr id="10" name="内容占位符 6">
                <a:extLst>
                  <a:ext uri="{FF2B5EF4-FFF2-40B4-BE49-F238E27FC236}">
                    <a16:creationId xmlns:a16="http://schemas.microsoft.com/office/drawing/2014/main" id="{CFF3F5CF-3D4F-4D12-8A9E-E87D2C0DC435}"/>
                  </a:ext>
                </a:extLst>
              </p:cNvPr>
              <p:cNvSpPr txBox="1">
                <a:spLocks noRot="1" noChangeAspect="1" noMove="1" noResize="1" noEditPoints="1" noAdjustHandles="1" noChangeArrowheads="1" noChangeShapeType="1" noTextEdit="1"/>
              </p:cNvSpPr>
              <p:nvPr/>
            </p:nvSpPr>
            <p:spPr>
              <a:xfrm>
                <a:off x="473168" y="1502230"/>
                <a:ext cx="3946860" cy="4698900"/>
              </a:xfrm>
              <a:prstGeom prst="rect">
                <a:avLst/>
              </a:prstGeom>
              <a:blipFill>
                <a:blip r:embed="rId5"/>
                <a:stretch>
                  <a:fillRect l="-773" t="-1297" r="-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952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3"/>
          <a:stretch>
            <a:fillRect/>
          </a:stretch>
        </p:blipFill>
        <p:spPr>
          <a:xfrm>
            <a:off x="4420028" y="1386154"/>
            <a:ext cx="7662687" cy="566929"/>
          </a:xfrm>
          <a:prstGeom prst="rect">
            <a:avLst/>
          </a:prstGeom>
        </p:spPr>
      </p:pic>
      <p:pic>
        <p:nvPicPr>
          <p:cNvPr id="1026" name="Picture 2">
            <a:extLst>
              <a:ext uri="{FF2B5EF4-FFF2-40B4-BE49-F238E27FC236}">
                <a16:creationId xmlns:a16="http://schemas.microsoft.com/office/drawing/2014/main" id="{3209B7AA-ABB7-4C19-BC31-E0F93633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368" y="1930763"/>
            <a:ext cx="8883832" cy="492723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BC28AB2-1307-4230-B497-325D15708F74}"/>
              </a:ext>
            </a:extLst>
          </p:cNvPr>
          <p:cNvSpPr txBox="1"/>
          <p:nvPr/>
        </p:nvSpPr>
        <p:spPr>
          <a:xfrm>
            <a:off x="449035" y="1386154"/>
            <a:ext cx="6097088" cy="369332"/>
          </a:xfrm>
          <a:prstGeom prst="rect">
            <a:avLst/>
          </a:prstGeom>
          <a:noFill/>
        </p:spPr>
        <p:txBody>
          <a:bodyPr wrap="square">
            <a:spAutoFit/>
          </a:bodyPr>
          <a:lstStyle/>
          <a:p>
            <a:r>
              <a:rPr lang="en-US" altLang="zh-CN" dirty="0"/>
              <a:t>Multi-Head Attention</a:t>
            </a:r>
          </a:p>
        </p:txBody>
      </p:sp>
    </p:spTree>
    <p:extLst>
      <p:ext uri="{BB962C8B-B14F-4D97-AF65-F5344CB8AC3E}">
        <p14:creationId xmlns:p14="http://schemas.microsoft.com/office/powerpoint/2010/main" val="273332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pic>
        <p:nvPicPr>
          <p:cNvPr id="9" name="图片 8">
            <a:extLst>
              <a:ext uri="{FF2B5EF4-FFF2-40B4-BE49-F238E27FC236}">
                <a16:creationId xmlns:a16="http://schemas.microsoft.com/office/drawing/2014/main" id="{817AF9AA-BCD2-43B5-B54F-CA064ECBEE8A}"/>
              </a:ext>
            </a:extLst>
          </p:cNvPr>
          <p:cNvPicPr>
            <a:picLocks noChangeAspect="1"/>
          </p:cNvPicPr>
          <p:nvPr/>
        </p:nvPicPr>
        <p:blipFill>
          <a:blip r:embed="rId3"/>
          <a:stretch>
            <a:fillRect/>
          </a:stretch>
        </p:blipFill>
        <p:spPr>
          <a:xfrm>
            <a:off x="4420028" y="1386154"/>
            <a:ext cx="7662687" cy="566929"/>
          </a:xfrm>
          <a:prstGeom prst="rect">
            <a:avLst/>
          </a:prstGeom>
        </p:spPr>
      </p:pic>
      <p:sp>
        <p:nvSpPr>
          <p:cNvPr id="10" name="文本框 9">
            <a:extLst>
              <a:ext uri="{FF2B5EF4-FFF2-40B4-BE49-F238E27FC236}">
                <a16:creationId xmlns:a16="http://schemas.microsoft.com/office/drawing/2014/main" id="{1BC28AB2-1307-4230-B497-325D15708F74}"/>
              </a:ext>
            </a:extLst>
          </p:cNvPr>
          <p:cNvSpPr txBox="1"/>
          <p:nvPr/>
        </p:nvSpPr>
        <p:spPr>
          <a:xfrm>
            <a:off x="449035" y="1386154"/>
            <a:ext cx="10027376" cy="923330"/>
          </a:xfrm>
          <a:prstGeom prst="rect">
            <a:avLst/>
          </a:prstGeom>
          <a:noFill/>
        </p:spPr>
        <p:txBody>
          <a:bodyPr wrap="square">
            <a:spAutoFit/>
          </a:bodyPr>
          <a:lstStyle/>
          <a:p>
            <a:r>
              <a:rPr lang="en-US" altLang="zh-CN" dirty="0"/>
              <a:t>Multi-Head Attention</a:t>
            </a:r>
          </a:p>
          <a:p>
            <a:endParaRPr lang="en-US" altLang="zh-CN" dirty="0"/>
          </a:p>
          <a:p>
            <a:r>
              <a:rPr lang="zh-CN" altLang="en-US" dirty="0"/>
              <a:t>单独抽出</a:t>
            </a:r>
            <a:r>
              <a:rPr lang="en-US" altLang="zh-CN" dirty="0"/>
              <a:t>it</a:t>
            </a:r>
            <a:r>
              <a:rPr lang="zh-CN" altLang="en-US" dirty="0"/>
              <a:t>的编码结果时，不同颜色代表不同头注意力，颜色越深代表分数越高</a:t>
            </a:r>
            <a:endParaRPr lang="en-US" altLang="zh-CN" dirty="0"/>
          </a:p>
        </p:txBody>
      </p:sp>
      <p:pic>
        <p:nvPicPr>
          <p:cNvPr id="3" name="图片 2">
            <a:extLst>
              <a:ext uri="{FF2B5EF4-FFF2-40B4-BE49-F238E27FC236}">
                <a16:creationId xmlns:a16="http://schemas.microsoft.com/office/drawing/2014/main" id="{0AFDD6FF-44EB-4DA7-A733-0B867A5E1533}"/>
              </a:ext>
            </a:extLst>
          </p:cNvPr>
          <p:cNvPicPr>
            <a:picLocks noChangeAspect="1"/>
          </p:cNvPicPr>
          <p:nvPr/>
        </p:nvPicPr>
        <p:blipFill>
          <a:blip r:embed="rId4"/>
          <a:stretch>
            <a:fillRect/>
          </a:stretch>
        </p:blipFill>
        <p:spPr>
          <a:xfrm>
            <a:off x="646111" y="2475274"/>
            <a:ext cx="4171950" cy="3762375"/>
          </a:xfrm>
          <a:prstGeom prst="rect">
            <a:avLst/>
          </a:prstGeom>
        </p:spPr>
      </p:pic>
      <p:pic>
        <p:nvPicPr>
          <p:cNvPr id="4" name="图片 3">
            <a:extLst>
              <a:ext uri="{FF2B5EF4-FFF2-40B4-BE49-F238E27FC236}">
                <a16:creationId xmlns:a16="http://schemas.microsoft.com/office/drawing/2014/main" id="{245DAD1C-B970-4788-B737-89DFBCA73B32}"/>
              </a:ext>
            </a:extLst>
          </p:cNvPr>
          <p:cNvPicPr>
            <a:picLocks noChangeAspect="1"/>
          </p:cNvPicPr>
          <p:nvPr/>
        </p:nvPicPr>
        <p:blipFill>
          <a:blip r:embed="rId5"/>
          <a:stretch>
            <a:fillRect/>
          </a:stretch>
        </p:blipFill>
        <p:spPr>
          <a:xfrm>
            <a:off x="6546123" y="2351449"/>
            <a:ext cx="3981450" cy="3886200"/>
          </a:xfrm>
          <a:prstGeom prst="rect">
            <a:avLst/>
          </a:prstGeom>
        </p:spPr>
      </p:pic>
    </p:spTree>
    <p:extLst>
      <p:ext uri="{BB962C8B-B14F-4D97-AF65-F5344CB8AC3E}">
        <p14:creationId xmlns:p14="http://schemas.microsoft.com/office/powerpoint/2010/main" val="64361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zh-CN" altLang="en-US" dirty="0"/>
              <a:t>结构</a:t>
            </a:r>
          </a:p>
        </p:txBody>
      </p:sp>
      <p:sp>
        <p:nvSpPr>
          <p:cNvPr id="3" name="内容占位符 2">
            <a:extLst>
              <a:ext uri="{FF2B5EF4-FFF2-40B4-BE49-F238E27FC236}">
                <a16:creationId xmlns:a16="http://schemas.microsoft.com/office/drawing/2014/main" id="{67510BA5-59D2-479D-9E9A-8C78529CB1EF}"/>
              </a:ext>
            </a:extLst>
          </p:cNvPr>
          <p:cNvSpPr>
            <a:spLocks noGrp="1"/>
          </p:cNvSpPr>
          <p:nvPr>
            <p:ph idx="1"/>
          </p:nvPr>
        </p:nvSpPr>
        <p:spPr/>
        <p:txBody>
          <a:bodyPr/>
          <a:lstStyle/>
          <a:p>
            <a:r>
              <a:rPr lang="en-US" altLang="zh-CN" dirty="0"/>
              <a:t>1 </a:t>
            </a:r>
            <a:r>
              <a:rPr lang="zh-CN" altLang="en-US" dirty="0"/>
              <a:t>简单介绍</a:t>
            </a:r>
            <a:r>
              <a:rPr lang="en-US" altLang="zh-CN" dirty="0"/>
              <a:t>Transformer</a:t>
            </a:r>
            <a:r>
              <a:rPr lang="zh-CN" altLang="en-US" dirty="0"/>
              <a:t>的原理</a:t>
            </a:r>
            <a:endParaRPr lang="en-US" altLang="zh-CN" dirty="0"/>
          </a:p>
          <a:p>
            <a:r>
              <a:rPr lang="en-US" altLang="zh-CN" dirty="0"/>
              <a:t>2 </a:t>
            </a:r>
            <a:r>
              <a:rPr lang="zh-CN" altLang="en-US" dirty="0"/>
              <a:t>近期利用</a:t>
            </a:r>
            <a:r>
              <a:rPr lang="en-US" altLang="zh-CN" dirty="0"/>
              <a:t>Transformer</a:t>
            </a:r>
            <a:r>
              <a:rPr lang="zh-CN" altLang="en-US" dirty="0"/>
              <a:t>的文章</a:t>
            </a:r>
            <a:endParaRPr lang="en-US" altLang="zh-CN" dirty="0"/>
          </a:p>
          <a:p>
            <a:pPr lvl="1"/>
            <a:r>
              <a:rPr lang="en-US" altLang="zh-CN" dirty="0" err="1"/>
              <a:t>ViT</a:t>
            </a:r>
            <a:endParaRPr lang="en-US" altLang="zh-CN" dirty="0"/>
          </a:p>
          <a:p>
            <a:pPr lvl="1"/>
            <a:r>
              <a:rPr lang="en-US" altLang="zh-CN" dirty="0"/>
              <a:t>DETR</a:t>
            </a:r>
          </a:p>
          <a:p>
            <a:pPr lvl="1"/>
            <a:r>
              <a:rPr lang="en-US" altLang="zh-CN" dirty="0" err="1"/>
              <a:t>Deformerable</a:t>
            </a:r>
            <a:r>
              <a:rPr lang="en-US" altLang="zh-CN" dirty="0"/>
              <a:t> DETR</a:t>
            </a:r>
          </a:p>
          <a:p>
            <a:r>
              <a:rPr lang="en-US" altLang="zh-CN" dirty="0"/>
              <a:t>3 </a:t>
            </a:r>
            <a:r>
              <a:rPr lang="zh-CN" altLang="en-US" dirty="0"/>
              <a:t>总结</a:t>
            </a:r>
            <a:endParaRPr lang="en-US" altLang="zh-CN" dirty="0"/>
          </a:p>
          <a:p>
            <a:pPr lvl="1"/>
            <a:endParaRPr lang="en-US" altLang="zh-CN" dirty="0"/>
          </a:p>
        </p:txBody>
      </p:sp>
    </p:spTree>
    <p:extLst>
      <p:ext uri="{BB962C8B-B14F-4D97-AF65-F5344CB8AC3E}">
        <p14:creationId xmlns:p14="http://schemas.microsoft.com/office/powerpoint/2010/main" val="39682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2 .</a:t>
            </a:r>
            <a:r>
              <a:rPr lang="zh-CN" altLang="en-US" dirty="0"/>
              <a:t>近期利用</a:t>
            </a:r>
            <a:r>
              <a:rPr lang="en-US" altLang="zh-CN" dirty="0"/>
              <a:t>Transformer</a:t>
            </a:r>
            <a:r>
              <a:rPr lang="zh-CN" altLang="en-US" dirty="0"/>
              <a:t>的文章</a:t>
            </a:r>
            <a:endParaRPr lang="en-US" altLang="zh-CN" dirty="0"/>
          </a:p>
        </p:txBody>
      </p:sp>
      <p:sp>
        <p:nvSpPr>
          <p:cNvPr id="3" name="内容占位符 2">
            <a:extLst>
              <a:ext uri="{FF2B5EF4-FFF2-40B4-BE49-F238E27FC236}">
                <a16:creationId xmlns:a16="http://schemas.microsoft.com/office/drawing/2014/main" id="{67510BA5-59D2-479D-9E9A-8C78529CB1EF}"/>
              </a:ext>
            </a:extLst>
          </p:cNvPr>
          <p:cNvSpPr>
            <a:spLocks noGrp="1"/>
          </p:cNvSpPr>
          <p:nvPr>
            <p:ph idx="1"/>
          </p:nvPr>
        </p:nvSpPr>
        <p:spPr/>
        <p:txBody>
          <a:bodyPr/>
          <a:lstStyle/>
          <a:p>
            <a:pPr lvl="1"/>
            <a:r>
              <a:rPr lang="en-US" altLang="zh-CN" dirty="0" err="1"/>
              <a:t>ViT</a:t>
            </a:r>
            <a:r>
              <a:rPr lang="en-US" altLang="zh-CN" dirty="0"/>
              <a:t>-</a:t>
            </a:r>
            <a:r>
              <a:rPr lang="zh-CN" altLang="en-US" dirty="0"/>
              <a:t>图像分类</a:t>
            </a:r>
            <a:endParaRPr lang="en-US" altLang="zh-CN" dirty="0"/>
          </a:p>
          <a:p>
            <a:pPr lvl="2"/>
            <a:r>
              <a:rPr lang="en-US" altLang="zh-CN" dirty="0"/>
              <a:t>2020 </a:t>
            </a:r>
            <a:r>
              <a:rPr lang="en-US" altLang="zh-CN" dirty="0">
                <a:hlinkClick r:id="rId3"/>
              </a:rPr>
              <a:t>https://arxiv.org/pdf/2010.11929.pdf</a:t>
            </a:r>
            <a:r>
              <a:rPr lang="en-US" altLang="zh-CN" dirty="0"/>
              <a:t> </a:t>
            </a:r>
          </a:p>
          <a:p>
            <a:pPr lvl="1"/>
            <a:r>
              <a:rPr lang="en-US" altLang="zh-CN" dirty="0"/>
              <a:t>DETR-</a:t>
            </a:r>
            <a:r>
              <a:rPr lang="zh-CN" altLang="en-US" dirty="0"/>
              <a:t>目标检测 </a:t>
            </a:r>
            <a:endParaRPr lang="en-US" altLang="zh-CN" dirty="0"/>
          </a:p>
          <a:p>
            <a:pPr lvl="2"/>
            <a:r>
              <a:rPr lang="en-US" altLang="zh-CN" dirty="0"/>
              <a:t>2020.05  </a:t>
            </a:r>
            <a:r>
              <a:rPr lang="en-US" altLang="zh-CN" dirty="0">
                <a:hlinkClick r:id="rId4"/>
              </a:rPr>
              <a:t>https://scontent-hkg4-2.xx.fbcdn.net/v/t39.8562-6/101177000_245125840263462_1160672288488554496_n.pdf?_nc_cat=104&amp;ccb=2&amp;_nc_sid=ae5e01&amp;_nc_ohc=aceLYcOgN-IAX8G3eNJ&amp;_nc_ht=scontent-hkg4-2.xx&amp;oh=44d723a0b658f65e913ea99390accf0e&amp;oe=5FBCB747</a:t>
            </a:r>
            <a:r>
              <a:rPr lang="en-US" altLang="zh-CN" dirty="0"/>
              <a:t> </a:t>
            </a:r>
          </a:p>
          <a:p>
            <a:pPr lvl="1"/>
            <a:r>
              <a:rPr lang="en-US" altLang="zh-CN" dirty="0" err="1"/>
              <a:t>Deformerable</a:t>
            </a:r>
            <a:r>
              <a:rPr lang="en-US" altLang="zh-CN" dirty="0"/>
              <a:t> DETR-</a:t>
            </a:r>
            <a:r>
              <a:rPr lang="zh-CN" altLang="en-US" dirty="0"/>
              <a:t>目标检测 </a:t>
            </a:r>
            <a:endParaRPr lang="en-US" altLang="zh-CN" dirty="0"/>
          </a:p>
          <a:p>
            <a:pPr lvl="2"/>
            <a:r>
              <a:rPr lang="en-US" altLang="zh-CN" dirty="0"/>
              <a:t>2020.10 </a:t>
            </a:r>
            <a:r>
              <a:rPr lang="en-US" altLang="zh-CN" dirty="0">
                <a:hlinkClick r:id="rId5"/>
              </a:rPr>
              <a:t>https://arxiv.org/pdf/2010.04159.pdf</a:t>
            </a:r>
            <a:r>
              <a:rPr lang="en-US" altLang="zh-CN" dirty="0"/>
              <a:t> </a:t>
            </a:r>
          </a:p>
          <a:p>
            <a:pPr lvl="1"/>
            <a:endParaRPr lang="en-US" altLang="zh-CN" dirty="0"/>
          </a:p>
          <a:p>
            <a:pPr lvl="1"/>
            <a:endParaRPr lang="en-US" altLang="zh-CN" dirty="0"/>
          </a:p>
        </p:txBody>
      </p:sp>
    </p:spTree>
    <p:extLst>
      <p:ext uri="{BB962C8B-B14F-4D97-AF65-F5344CB8AC3E}">
        <p14:creationId xmlns:p14="http://schemas.microsoft.com/office/powerpoint/2010/main" val="158477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2.1 </a:t>
            </a:r>
            <a:r>
              <a:rPr lang="en-US" altLang="zh-CN" dirty="0" err="1"/>
              <a:t>ViT</a:t>
            </a:r>
            <a:r>
              <a:rPr lang="en-US" altLang="zh-CN" dirty="0"/>
              <a:t>-</a:t>
            </a:r>
            <a:r>
              <a:rPr lang="zh-CN" altLang="en-US" dirty="0"/>
              <a:t>图像分类</a:t>
            </a:r>
            <a:br>
              <a:rPr lang="en-US" altLang="zh-CN" dirty="0"/>
            </a:br>
            <a:endParaRPr lang="en-US" altLang="zh-CN" dirty="0"/>
          </a:p>
        </p:txBody>
      </p:sp>
      <p:pic>
        <p:nvPicPr>
          <p:cNvPr id="2050" name="Picture 2">
            <a:extLst>
              <a:ext uri="{FF2B5EF4-FFF2-40B4-BE49-F238E27FC236}">
                <a16:creationId xmlns:a16="http://schemas.microsoft.com/office/drawing/2014/main" id="{E0C8719E-321D-4EF0-AC27-18288B20E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160" y="1431743"/>
            <a:ext cx="9496425"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8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2.1 </a:t>
            </a:r>
            <a:r>
              <a:rPr lang="en-US" altLang="zh-CN" dirty="0" err="1"/>
              <a:t>ViT</a:t>
            </a:r>
            <a:r>
              <a:rPr lang="en-US" altLang="zh-CN" dirty="0"/>
              <a:t>-</a:t>
            </a:r>
            <a:r>
              <a:rPr lang="zh-CN" altLang="en-US" dirty="0"/>
              <a:t>图像分类</a:t>
            </a:r>
            <a:br>
              <a:rPr lang="en-US" altLang="zh-CN" dirty="0"/>
            </a:br>
            <a:endParaRPr lang="en-US" altLang="zh-CN" dirty="0"/>
          </a:p>
        </p:txBody>
      </p:sp>
      <p:pic>
        <p:nvPicPr>
          <p:cNvPr id="2050" name="Picture 2">
            <a:extLst>
              <a:ext uri="{FF2B5EF4-FFF2-40B4-BE49-F238E27FC236}">
                <a16:creationId xmlns:a16="http://schemas.microsoft.com/office/drawing/2014/main" id="{E0C8719E-321D-4EF0-AC27-18288B20E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017" y="2694404"/>
            <a:ext cx="7383351" cy="38064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82E0FBE-17BD-4302-8CED-62339D83F199}"/>
              </a:ext>
            </a:extLst>
          </p:cNvPr>
          <p:cNvPicPr>
            <a:picLocks noChangeAspect="1"/>
          </p:cNvPicPr>
          <p:nvPr/>
        </p:nvPicPr>
        <p:blipFill>
          <a:blip r:embed="rId4"/>
          <a:stretch>
            <a:fillRect/>
          </a:stretch>
        </p:blipFill>
        <p:spPr>
          <a:xfrm>
            <a:off x="276632" y="1404908"/>
            <a:ext cx="11146558" cy="1892812"/>
          </a:xfrm>
          <a:prstGeom prst="rect">
            <a:avLst/>
          </a:prstGeom>
        </p:spPr>
      </p:pic>
      <p:sp>
        <p:nvSpPr>
          <p:cNvPr id="6" name="文本框 5">
            <a:extLst>
              <a:ext uri="{FF2B5EF4-FFF2-40B4-BE49-F238E27FC236}">
                <a16:creationId xmlns:a16="http://schemas.microsoft.com/office/drawing/2014/main" id="{23DA2102-E001-438D-B19A-161E6202C317}"/>
              </a:ext>
            </a:extLst>
          </p:cNvPr>
          <p:cNvSpPr txBox="1"/>
          <p:nvPr/>
        </p:nvSpPr>
        <p:spPr>
          <a:xfrm>
            <a:off x="50618" y="3625853"/>
            <a:ext cx="4273188" cy="2031325"/>
          </a:xfrm>
          <a:prstGeom prst="rect">
            <a:avLst/>
          </a:prstGeom>
          <a:noFill/>
        </p:spPr>
        <p:txBody>
          <a:bodyPr wrap="square">
            <a:spAutoFit/>
          </a:bodyPr>
          <a:lstStyle/>
          <a:p>
            <a:pPr marL="800100" lvl="1" indent="-342900">
              <a:buAutoNum type="arabicPeriod"/>
            </a:pPr>
            <a:r>
              <a:rPr lang="zh-CN" altLang="en-US" dirty="0"/>
              <a:t>拆分</a:t>
            </a:r>
            <a:r>
              <a:rPr lang="en-US" altLang="zh-CN" dirty="0"/>
              <a:t>patch</a:t>
            </a:r>
          </a:p>
          <a:p>
            <a:pPr marL="800100" lvl="1" indent="-342900">
              <a:buAutoNum type="arabicPeriod"/>
            </a:pPr>
            <a:r>
              <a:rPr lang="zh-CN" altLang="en-US" dirty="0"/>
              <a:t>一次线性变换降为，同时插入位置信息</a:t>
            </a:r>
            <a:endParaRPr lang="en-US" altLang="zh-CN" dirty="0"/>
          </a:p>
          <a:p>
            <a:pPr marL="800100" lvl="1" indent="-342900">
              <a:buAutoNum type="arabicPeriod"/>
            </a:pPr>
            <a:r>
              <a:rPr lang="en-US" altLang="zh-CN" dirty="0"/>
              <a:t>Transformer</a:t>
            </a:r>
            <a:r>
              <a:rPr lang="zh-CN" altLang="en-US" dirty="0"/>
              <a:t>（加入</a:t>
            </a:r>
            <a:r>
              <a:rPr lang="en-US" altLang="zh-CN" dirty="0"/>
              <a:t>class</a:t>
            </a:r>
            <a:r>
              <a:rPr lang="zh-CN" altLang="en-US" dirty="0"/>
              <a:t>标记位）</a:t>
            </a:r>
            <a:endParaRPr lang="en-US" altLang="zh-CN" dirty="0"/>
          </a:p>
          <a:p>
            <a:pPr marL="800100" lvl="1" indent="-342900">
              <a:buAutoNum type="arabicPeriod"/>
            </a:pPr>
            <a:r>
              <a:rPr lang="en-US" altLang="zh-CN" dirty="0"/>
              <a:t>MLP</a:t>
            </a:r>
            <a:r>
              <a:rPr lang="zh-CN" altLang="en-US" dirty="0"/>
              <a:t>多层感知器</a:t>
            </a:r>
            <a:endParaRPr lang="en-US" altLang="zh-CN" dirty="0"/>
          </a:p>
          <a:p>
            <a:pPr marL="800100" lvl="1" indent="-342900">
              <a:buAutoNum type="arabicPeriod"/>
            </a:pPr>
            <a:r>
              <a:rPr lang="zh-CN" altLang="en-US" dirty="0"/>
              <a:t>线性变换输出</a:t>
            </a:r>
            <a:endParaRPr lang="en-US" altLang="zh-CN" dirty="0"/>
          </a:p>
          <a:p>
            <a:pPr marL="800100" lvl="1" indent="-342900">
              <a:buAutoNum type="arabicPeriod"/>
            </a:pPr>
            <a:endParaRPr lang="en-US" altLang="zh-CN" dirty="0"/>
          </a:p>
        </p:txBody>
      </p:sp>
      <p:pic>
        <p:nvPicPr>
          <p:cNvPr id="5" name="图片 4">
            <a:extLst>
              <a:ext uri="{FF2B5EF4-FFF2-40B4-BE49-F238E27FC236}">
                <a16:creationId xmlns:a16="http://schemas.microsoft.com/office/drawing/2014/main" id="{7EDD5AB0-6097-42F9-BAF3-313F900B1EB7}"/>
              </a:ext>
            </a:extLst>
          </p:cNvPr>
          <p:cNvPicPr>
            <a:picLocks noChangeAspect="1"/>
          </p:cNvPicPr>
          <p:nvPr/>
        </p:nvPicPr>
        <p:blipFill>
          <a:blip r:embed="rId5"/>
          <a:stretch>
            <a:fillRect/>
          </a:stretch>
        </p:blipFill>
        <p:spPr>
          <a:xfrm>
            <a:off x="1965523" y="3560281"/>
            <a:ext cx="2212852" cy="557785"/>
          </a:xfrm>
          <a:prstGeom prst="rect">
            <a:avLst/>
          </a:prstGeom>
        </p:spPr>
      </p:pic>
    </p:spTree>
    <p:extLst>
      <p:ext uri="{BB962C8B-B14F-4D97-AF65-F5344CB8AC3E}">
        <p14:creationId xmlns:p14="http://schemas.microsoft.com/office/powerpoint/2010/main" val="311893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2.1 </a:t>
            </a:r>
            <a:r>
              <a:rPr lang="en-US" altLang="zh-CN" dirty="0" err="1"/>
              <a:t>ViT</a:t>
            </a:r>
            <a:r>
              <a:rPr lang="en-US" altLang="zh-CN" dirty="0"/>
              <a:t>-</a:t>
            </a:r>
            <a:r>
              <a:rPr lang="zh-CN" altLang="en-US" dirty="0"/>
              <a:t>图像分类</a:t>
            </a:r>
            <a:br>
              <a:rPr lang="en-US" altLang="zh-CN" dirty="0"/>
            </a:br>
            <a:endParaRPr lang="en-US" altLang="zh-CN" dirty="0"/>
          </a:p>
        </p:txBody>
      </p:sp>
      <p:pic>
        <p:nvPicPr>
          <p:cNvPr id="2050" name="Picture 2">
            <a:extLst>
              <a:ext uri="{FF2B5EF4-FFF2-40B4-BE49-F238E27FC236}">
                <a16:creationId xmlns:a16="http://schemas.microsoft.com/office/drawing/2014/main" id="{E0C8719E-321D-4EF0-AC27-18288B20E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017" y="2694404"/>
            <a:ext cx="7383351" cy="38064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82E0FBE-17BD-4302-8CED-62339D83F199}"/>
              </a:ext>
            </a:extLst>
          </p:cNvPr>
          <p:cNvPicPr>
            <a:picLocks noChangeAspect="1"/>
          </p:cNvPicPr>
          <p:nvPr/>
        </p:nvPicPr>
        <p:blipFill>
          <a:blip r:embed="rId4"/>
          <a:stretch>
            <a:fillRect/>
          </a:stretch>
        </p:blipFill>
        <p:spPr>
          <a:xfrm>
            <a:off x="276632" y="1404908"/>
            <a:ext cx="11146558" cy="1892812"/>
          </a:xfrm>
          <a:prstGeom prst="rect">
            <a:avLst/>
          </a:prstGeom>
        </p:spPr>
      </p:pic>
      <p:sp>
        <p:nvSpPr>
          <p:cNvPr id="6" name="文本框 5">
            <a:extLst>
              <a:ext uri="{FF2B5EF4-FFF2-40B4-BE49-F238E27FC236}">
                <a16:creationId xmlns:a16="http://schemas.microsoft.com/office/drawing/2014/main" id="{23DA2102-E001-438D-B19A-161E6202C317}"/>
              </a:ext>
            </a:extLst>
          </p:cNvPr>
          <p:cNvSpPr txBox="1"/>
          <p:nvPr/>
        </p:nvSpPr>
        <p:spPr>
          <a:xfrm>
            <a:off x="50618" y="3625852"/>
            <a:ext cx="4292782" cy="1569660"/>
          </a:xfrm>
          <a:prstGeom prst="rect">
            <a:avLst/>
          </a:prstGeom>
          <a:noFill/>
        </p:spPr>
        <p:txBody>
          <a:bodyPr wrap="square">
            <a:spAutoFit/>
          </a:bodyPr>
          <a:lstStyle/>
          <a:p>
            <a:pPr marL="800100" lvl="1" indent="-342900">
              <a:buAutoNum type="arabicPeriod"/>
            </a:pPr>
            <a:r>
              <a:rPr lang="en-US" altLang="zh-CN" dirty="0" err="1"/>
              <a:t>ViT</a:t>
            </a:r>
            <a:r>
              <a:rPr lang="zh-CN" altLang="en-US" dirty="0"/>
              <a:t>舍弃了</a:t>
            </a:r>
            <a:r>
              <a:rPr lang="en-US" altLang="zh-CN" dirty="0"/>
              <a:t>CNN</a:t>
            </a:r>
            <a:r>
              <a:rPr lang="zh-CN" altLang="en-US" dirty="0"/>
              <a:t>的</a:t>
            </a:r>
            <a:r>
              <a:rPr lang="zh-CN" altLang="en-US" sz="2400" b="1" dirty="0"/>
              <a:t>归纳偏好</a:t>
            </a:r>
            <a:r>
              <a:rPr lang="zh-CN" altLang="en-US" dirty="0"/>
              <a:t>问题，更加有利于在超大规模数据上学习知识，即大规模训练优归纳偏好，在众多图像分类任务上直逼</a:t>
            </a:r>
            <a:r>
              <a:rPr lang="en-US" altLang="zh-CN" dirty="0"/>
              <a:t>SOTA</a:t>
            </a:r>
            <a:r>
              <a:rPr lang="zh-CN" altLang="en-US" dirty="0"/>
              <a:t>。</a:t>
            </a:r>
            <a:endParaRPr lang="en-US" altLang="zh-CN" dirty="0"/>
          </a:p>
        </p:txBody>
      </p:sp>
    </p:spTree>
    <p:extLst>
      <p:ext uri="{BB962C8B-B14F-4D97-AF65-F5344CB8AC3E}">
        <p14:creationId xmlns:p14="http://schemas.microsoft.com/office/powerpoint/2010/main" val="836015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pic>
        <p:nvPicPr>
          <p:cNvPr id="3" name="图片 2">
            <a:extLst>
              <a:ext uri="{FF2B5EF4-FFF2-40B4-BE49-F238E27FC236}">
                <a16:creationId xmlns:a16="http://schemas.microsoft.com/office/drawing/2014/main" id="{8CD18A2A-5DC1-4E53-AB58-CE33523F9709}"/>
              </a:ext>
            </a:extLst>
          </p:cNvPr>
          <p:cNvPicPr>
            <a:picLocks noChangeAspect="1"/>
          </p:cNvPicPr>
          <p:nvPr/>
        </p:nvPicPr>
        <p:blipFill>
          <a:blip r:embed="rId3"/>
          <a:stretch>
            <a:fillRect/>
          </a:stretch>
        </p:blipFill>
        <p:spPr>
          <a:xfrm>
            <a:off x="1123950" y="1469299"/>
            <a:ext cx="9944100" cy="2495550"/>
          </a:xfrm>
          <a:prstGeom prst="rect">
            <a:avLst/>
          </a:prstGeom>
        </p:spPr>
      </p:pic>
      <p:sp>
        <p:nvSpPr>
          <p:cNvPr id="8" name="文本框 7">
            <a:extLst>
              <a:ext uri="{FF2B5EF4-FFF2-40B4-BE49-F238E27FC236}">
                <a16:creationId xmlns:a16="http://schemas.microsoft.com/office/drawing/2014/main" id="{3DFCFC8D-0C59-44D8-A0FE-66FAF4613AED}"/>
              </a:ext>
            </a:extLst>
          </p:cNvPr>
          <p:cNvSpPr txBox="1"/>
          <p:nvPr/>
        </p:nvSpPr>
        <p:spPr>
          <a:xfrm>
            <a:off x="579664" y="4316661"/>
            <a:ext cx="10641330" cy="1754326"/>
          </a:xfrm>
          <a:prstGeom prst="rect">
            <a:avLst/>
          </a:prstGeom>
          <a:noFill/>
        </p:spPr>
        <p:txBody>
          <a:bodyPr wrap="square">
            <a:spAutoFit/>
          </a:bodyPr>
          <a:lstStyle/>
          <a:p>
            <a:pPr marL="800100" lvl="1" indent="-342900">
              <a:buAutoNum type="arabicPeriod"/>
            </a:pPr>
            <a:r>
              <a:rPr lang="en-US" altLang="zh-CN" dirty="0"/>
              <a:t>CNN</a:t>
            </a:r>
            <a:r>
              <a:rPr lang="zh-CN" altLang="en-US" dirty="0"/>
              <a:t>提取特征图，成为而二维表征</a:t>
            </a:r>
            <a:endParaRPr lang="en-US" altLang="zh-CN" dirty="0"/>
          </a:p>
          <a:p>
            <a:pPr marL="800100" lvl="1" indent="-342900">
              <a:buAutoNum type="arabicPeriod"/>
            </a:pPr>
            <a:r>
              <a:rPr lang="zh-CN" altLang="en-US" dirty="0"/>
              <a:t>转化为一维表征，并嵌入位置编码（引入位置信息）</a:t>
            </a:r>
            <a:endParaRPr lang="en-US" altLang="zh-CN" dirty="0"/>
          </a:p>
          <a:p>
            <a:pPr marL="800100" lvl="1" indent="-342900">
              <a:buAutoNum type="arabicPeriod"/>
            </a:pPr>
            <a:r>
              <a:rPr lang="zh-CN" altLang="en-US" dirty="0"/>
              <a:t>输入</a:t>
            </a:r>
            <a:r>
              <a:rPr lang="en-US" altLang="zh-CN" dirty="0"/>
              <a:t>Transformer-Encoder</a:t>
            </a:r>
          </a:p>
          <a:p>
            <a:pPr marL="800100" lvl="1" indent="-342900">
              <a:buAutoNum type="arabicPeriod"/>
            </a:pPr>
            <a:r>
              <a:rPr lang="zh-CN" altLang="en-US" dirty="0"/>
              <a:t>与</a:t>
            </a:r>
            <a:r>
              <a:rPr lang="en-US" altLang="zh-CN" dirty="0"/>
              <a:t>object queries</a:t>
            </a:r>
            <a:r>
              <a:rPr lang="zh-CN" altLang="en-US" dirty="0"/>
              <a:t>（位置信息）输入到</a:t>
            </a:r>
            <a:r>
              <a:rPr lang="en-US" altLang="zh-CN" dirty="0"/>
              <a:t>Transformer-Decoder</a:t>
            </a:r>
          </a:p>
          <a:p>
            <a:pPr marL="800100" lvl="1" indent="-342900">
              <a:buAutoNum type="arabicPeriod"/>
            </a:pPr>
            <a:r>
              <a:rPr lang="zh-CN" altLang="en-US" dirty="0"/>
              <a:t>输入到各个</a:t>
            </a:r>
            <a:r>
              <a:rPr lang="en-US" altLang="zh-CN" dirty="0"/>
              <a:t>FFN</a:t>
            </a:r>
            <a:r>
              <a:rPr lang="zh-CN" altLang="en-US" dirty="0"/>
              <a:t>（前馈神经网络），得到最终输出，包含</a:t>
            </a:r>
            <a:r>
              <a:rPr lang="en-US" altLang="zh-CN" dirty="0"/>
              <a:t>class</a:t>
            </a:r>
            <a:r>
              <a:rPr lang="zh-CN" altLang="en-US" dirty="0"/>
              <a:t>和</a:t>
            </a:r>
            <a:r>
              <a:rPr lang="en-US" altLang="zh-CN" dirty="0"/>
              <a:t>bounding box</a:t>
            </a:r>
            <a:r>
              <a:rPr lang="zh-CN" altLang="en-US" dirty="0"/>
              <a:t>或者</a:t>
            </a:r>
            <a:r>
              <a:rPr lang="en-US" altLang="zh-CN" dirty="0"/>
              <a:t>no object</a:t>
            </a:r>
          </a:p>
          <a:p>
            <a:pPr marL="800100" lvl="1" indent="-342900">
              <a:buAutoNum type="arabicPeriod"/>
            </a:pPr>
            <a:endParaRPr lang="en-US" altLang="zh-CN" dirty="0"/>
          </a:p>
        </p:txBody>
      </p:sp>
    </p:spTree>
    <p:extLst>
      <p:ext uri="{BB962C8B-B14F-4D97-AF65-F5344CB8AC3E}">
        <p14:creationId xmlns:p14="http://schemas.microsoft.com/office/powerpoint/2010/main" val="2566756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sp>
        <p:nvSpPr>
          <p:cNvPr id="8" name="文本框 7">
            <a:extLst>
              <a:ext uri="{FF2B5EF4-FFF2-40B4-BE49-F238E27FC236}">
                <a16:creationId xmlns:a16="http://schemas.microsoft.com/office/drawing/2014/main" id="{3DFCFC8D-0C59-44D8-A0FE-66FAF4613AED}"/>
              </a:ext>
            </a:extLst>
          </p:cNvPr>
          <p:cNvSpPr txBox="1"/>
          <p:nvPr/>
        </p:nvSpPr>
        <p:spPr>
          <a:xfrm>
            <a:off x="27807" y="1351392"/>
            <a:ext cx="3698427" cy="3970318"/>
          </a:xfrm>
          <a:prstGeom prst="rect">
            <a:avLst/>
          </a:prstGeom>
          <a:noFill/>
        </p:spPr>
        <p:txBody>
          <a:bodyPr wrap="square">
            <a:spAutoFit/>
          </a:bodyPr>
          <a:lstStyle/>
          <a:p>
            <a:pPr marL="800100" lvl="1" indent="-342900">
              <a:buAutoNum type="arabicPeriod"/>
            </a:pPr>
            <a:r>
              <a:rPr lang="en-US" altLang="zh-CN" dirty="0"/>
              <a:t>CNN</a:t>
            </a:r>
            <a:r>
              <a:rPr lang="zh-CN" altLang="en-US" dirty="0"/>
              <a:t>提取特征图，成为而二维表征</a:t>
            </a:r>
            <a:endParaRPr lang="en-US" altLang="zh-CN" dirty="0"/>
          </a:p>
          <a:p>
            <a:pPr marL="800100" lvl="1" indent="-342900">
              <a:buAutoNum type="arabicPeriod"/>
            </a:pPr>
            <a:r>
              <a:rPr lang="zh-CN" altLang="en-US" dirty="0"/>
              <a:t>转化为一维表征，并嵌入位置编码（引入位置信息）</a:t>
            </a:r>
            <a:endParaRPr lang="en-US" altLang="zh-CN" dirty="0"/>
          </a:p>
          <a:p>
            <a:pPr marL="800100" lvl="1" indent="-342900">
              <a:buAutoNum type="arabicPeriod"/>
            </a:pPr>
            <a:r>
              <a:rPr lang="zh-CN" altLang="en-US" dirty="0"/>
              <a:t>输入</a:t>
            </a:r>
            <a:r>
              <a:rPr lang="en-US" altLang="zh-CN" dirty="0"/>
              <a:t>Transformer-Encoder</a:t>
            </a:r>
          </a:p>
          <a:p>
            <a:pPr marL="800100" lvl="1" indent="-342900">
              <a:buAutoNum type="arabicPeriod"/>
            </a:pPr>
            <a:r>
              <a:rPr lang="zh-CN" altLang="en-US" dirty="0"/>
              <a:t>与</a:t>
            </a:r>
            <a:r>
              <a:rPr lang="en-US" altLang="zh-CN" dirty="0"/>
              <a:t>object queries</a:t>
            </a:r>
            <a:r>
              <a:rPr lang="zh-CN" altLang="en-US" dirty="0"/>
              <a:t>（位置信息）输入到</a:t>
            </a:r>
            <a:r>
              <a:rPr lang="en-US" altLang="zh-CN" dirty="0"/>
              <a:t>Transformer-Decoder</a:t>
            </a:r>
          </a:p>
          <a:p>
            <a:pPr marL="800100" lvl="1" indent="-342900">
              <a:buAutoNum type="arabicPeriod"/>
            </a:pPr>
            <a:r>
              <a:rPr lang="zh-CN" altLang="en-US" dirty="0"/>
              <a:t>输入到各个</a:t>
            </a:r>
            <a:r>
              <a:rPr lang="en-US" altLang="zh-CN" dirty="0"/>
              <a:t>FFN</a:t>
            </a:r>
            <a:r>
              <a:rPr lang="zh-CN" altLang="en-US" dirty="0"/>
              <a:t>（前馈神经网络），得到最终输出，包含</a:t>
            </a:r>
            <a:r>
              <a:rPr lang="en-US" altLang="zh-CN" dirty="0"/>
              <a:t>class</a:t>
            </a:r>
            <a:r>
              <a:rPr lang="zh-CN" altLang="en-US" dirty="0"/>
              <a:t>和</a:t>
            </a:r>
            <a:r>
              <a:rPr lang="en-US" altLang="zh-CN" dirty="0"/>
              <a:t>bounding box</a:t>
            </a:r>
            <a:r>
              <a:rPr lang="zh-CN" altLang="en-US" dirty="0"/>
              <a:t>或者</a:t>
            </a:r>
            <a:r>
              <a:rPr lang="en-US" altLang="zh-CN" dirty="0"/>
              <a:t>no object</a:t>
            </a:r>
          </a:p>
          <a:p>
            <a:pPr marL="800100" lvl="1" indent="-342900">
              <a:buAutoNum type="arabicPeriod"/>
            </a:pPr>
            <a:endParaRPr lang="en-US" altLang="zh-CN" dirty="0"/>
          </a:p>
        </p:txBody>
      </p:sp>
      <p:pic>
        <p:nvPicPr>
          <p:cNvPr id="4098" name="Picture 2">
            <a:extLst>
              <a:ext uri="{FF2B5EF4-FFF2-40B4-BE49-F238E27FC236}">
                <a16:creationId xmlns:a16="http://schemas.microsoft.com/office/drawing/2014/main" id="{3A1A34B3-F5C4-43C4-8339-4B074538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538" y="0"/>
            <a:ext cx="6324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8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sp>
        <p:nvSpPr>
          <p:cNvPr id="8" name="文本框 7">
            <a:extLst>
              <a:ext uri="{FF2B5EF4-FFF2-40B4-BE49-F238E27FC236}">
                <a16:creationId xmlns:a16="http://schemas.microsoft.com/office/drawing/2014/main" id="{3DFCFC8D-0C59-44D8-A0FE-66FAF4613AED}"/>
              </a:ext>
            </a:extLst>
          </p:cNvPr>
          <p:cNvSpPr txBox="1"/>
          <p:nvPr/>
        </p:nvSpPr>
        <p:spPr>
          <a:xfrm>
            <a:off x="27807" y="1351392"/>
            <a:ext cx="3698427" cy="3970318"/>
          </a:xfrm>
          <a:prstGeom prst="rect">
            <a:avLst/>
          </a:prstGeom>
          <a:noFill/>
        </p:spPr>
        <p:txBody>
          <a:bodyPr wrap="square">
            <a:spAutoFit/>
          </a:bodyPr>
          <a:lstStyle/>
          <a:p>
            <a:pPr marL="800100" lvl="1" indent="-342900">
              <a:buAutoNum type="arabicPeriod"/>
            </a:pPr>
            <a:r>
              <a:rPr lang="en-US" altLang="zh-CN" dirty="0"/>
              <a:t>CNN</a:t>
            </a:r>
            <a:r>
              <a:rPr lang="zh-CN" altLang="en-US" dirty="0"/>
              <a:t>提取特征图，成为而二维表征</a:t>
            </a:r>
            <a:endParaRPr lang="en-US" altLang="zh-CN" dirty="0"/>
          </a:p>
          <a:p>
            <a:pPr marL="800100" lvl="1" indent="-342900">
              <a:buAutoNum type="arabicPeriod"/>
            </a:pPr>
            <a:r>
              <a:rPr lang="zh-CN" altLang="en-US" dirty="0"/>
              <a:t>转化为一维表征，并嵌入位置编码（引入位置信息）</a:t>
            </a:r>
            <a:endParaRPr lang="en-US" altLang="zh-CN" dirty="0"/>
          </a:p>
          <a:p>
            <a:pPr marL="800100" lvl="1" indent="-342900">
              <a:buAutoNum type="arabicPeriod"/>
            </a:pPr>
            <a:r>
              <a:rPr lang="zh-CN" altLang="en-US" dirty="0"/>
              <a:t>输入</a:t>
            </a:r>
            <a:r>
              <a:rPr lang="en-US" altLang="zh-CN" dirty="0"/>
              <a:t>Transformer-Encoder</a:t>
            </a:r>
          </a:p>
          <a:p>
            <a:pPr marL="800100" lvl="1" indent="-342900">
              <a:buAutoNum type="arabicPeriod"/>
            </a:pPr>
            <a:r>
              <a:rPr lang="zh-CN" altLang="en-US" dirty="0"/>
              <a:t>与</a:t>
            </a:r>
            <a:r>
              <a:rPr lang="en-US" altLang="zh-CN" dirty="0"/>
              <a:t>object queries</a:t>
            </a:r>
            <a:r>
              <a:rPr lang="zh-CN" altLang="en-US" dirty="0"/>
              <a:t>（位置信息）输入到</a:t>
            </a:r>
            <a:r>
              <a:rPr lang="en-US" altLang="zh-CN" dirty="0"/>
              <a:t>Transformer-Decoder</a:t>
            </a:r>
          </a:p>
          <a:p>
            <a:pPr marL="800100" lvl="1" indent="-342900">
              <a:buAutoNum type="arabicPeriod"/>
            </a:pPr>
            <a:r>
              <a:rPr lang="zh-CN" altLang="en-US" dirty="0"/>
              <a:t>输入到各个</a:t>
            </a:r>
            <a:r>
              <a:rPr lang="en-US" altLang="zh-CN" dirty="0"/>
              <a:t>FFN</a:t>
            </a:r>
            <a:r>
              <a:rPr lang="zh-CN" altLang="en-US" dirty="0"/>
              <a:t>（前馈神经网络），得到最终输出，包含</a:t>
            </a:r>
            <a:r>
              <a:rPr lang="en-US" altLang="zh-CN" dirty="0"/>
              <a:t>class</a:t>
            </a:r>
            <a:r>
              <a:rPr lang="zh-CN" altLang="en-US" dirty="0"/>
              <a:t>和</a:t>
            </a:r>
            <a:r>
              <a:rPr lang="en-US" altLang="zh-CN" dirty="0"/>
              <a:t>bounding box</a:t>
            </a:r>
            <a:r>
              <a:rPr lang="zh-CN" altLang="en-US" dirty="0"/>
              <a:t>或者</a:t>
            </a:r>
            <a:r>
              <a:rPr lang="en-US" altLang="zh-CN" dirty="0"/>
              <a:t>no object</a:t>
            </a:r>
          </a:p>
          <a:p>
            <a:pPr marL="800100" lvl="1" indent="-342900">
              <a:buAutoNum type="arabicPeriod"/>
            </a:pPr>
            <a:endParaRPr lang="en-US" altLang="zh-CN" dirty="0"/>
          </a:p>
        </p:txBody>
      </p:sp>
      <p:pic>
        <p:nvPicPr>
          <p:cNvPr id="4098" name="Picture 2">
            <a:extLst>
              <a:ext uri="{FF2B5EF4-FFF2-40B4-BE49-F238E27FC236}">
                <a16:creationId xmlns:a16="http://schemas.microsoft.com/office/drawing/2014/main" id="{3A1A34B3-F5C4-43C4-8339-4B074538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538" y="0"/>
            <a:ext cx="6324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11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sp>
        <p:nvSpPr>
          <p:cNvPr id="8" name="文本框 7">
            <a:extLst>
              <a:ext uri="{FF2B5EF4-FFF2-40B4-BE49-F238E27FC236}">
                <a16:creationId xmlns:a16="http://schemas.microsoft.com/office/drawing/2014/main" id="{3DFCFC8D-0C59-44D8-A0FE-66FAF4613AED}"/>
              </a:ext>
            </a:extLst>
          </p:cNvPr>
          <p:cNvSpPr txBox="1"/>
          <p:nvPr/>
        </p:nvSpPr>
        <p:spPr>
          <a:xfrm>
            <a:off x="27807" y="1351392"/>
            <a:ext cx="3698427" cy="3970318"/>
          </a:xfrm>
          <a:prstGeom prst="rect">
            <a:avLst/>
          </a:prstGeom>
          <a:noFill/>
        </p:spPr>
        <p:txBody>
          <a:bodyPr wrap="square">
            <a:spAutoFit/>
          </a:bodyPr>
          <a:lstStyle/>
          <a:p>
            <a:pPr marL="800100" lvl="1" indent="-342900">
              <a:buAutoNum type="arabicPeriod"/>
            </a:pPr>
            <a:r>
              <a:rPr lang="en-US" altLang="zh-CN" dirty="0"/>
              <a:t>CNN</a:t>
            </a:r>
            <a:r>
              <a:rPr lang="zh-CN" altLang="en-US" dirty="0"/>
              <a:t>提取特征图，成为而二维表征</a:t>
            </a:r>
            <a:endParaRPr lang="en-US" altLang="zh-CN" dirty="0"/>
          </a:p>
          <a:p>
            <a:pPr marL="800100" lvl="1" indent="-342900">
              <a:buAutoNum type="arabicPeriod"/>
            </a:pPr>
            <a:r>
              <a:rPr lang="zh-CN" altLang="en-US" dirty="0"/>
              <a:t>转化为一维表征，并嵌入位置编码（引入位置信息）</a:t>
            </a:r>
            <a:endParaRPr lang="en-US" altLang="zh-CN" dirty="0"/>
          </a:p>
          <a:p>
            <a:pPr marL="800100" lvl="1" indent="-342900">
              <a:buAutoNum type="arabicPeriod"/>
            </a:pPr>
            <a:r>
              <a:rPr lang="zh-CN" altLang="en-US" dirty="0"/>
              <a:t>输入</a:t>
            </a:r>
            <a:r>
              <a:rPr lang="en-US" altLang="zh-CN" dirty="0"/>
              <a:t>Transformer-Encoder</a:t>
            </a:r>
          </a:p>
          <a:p>
            <a:pPr marL="800100" lvl="1" indent="-342900">
              <a:buAutoNum type="arabicPeriod"/>
            </a:pPr>
            <a:r>
              <a:rPr lang="zh-CN" altLang="en-US" dirty="0"/>
              <a:t>与</a:t>
            </a:r>
            <a:r>
              <a:rPr lang="en-US" altLang="zh-CN" dirty="0"/>
              <a:t>object queries</a:t>
            </a:r>
            <a:r>
              <a:rPr lang="zh-CN" altLang="en-US" dirty="0"/>
              <a:t>（位置信息）输入到</a:t>
            </a:r>
            <a:r>
              <a:rPr lang="en-US" altLang="zh-CN" dirty="0"/>
              <a:t>Transformer-Decoder</a:t>
            </a:r>
          </a:p>
          <a:p>
            <a:pPr marL="800100" lvl="1" indent="-342900">
              <a:buAutoNum type="arabicPeriod"/>
            </a:pPr>
            <a:r>
              <a:rPr lang="zh-CN" altLang="en-US" dirty="0"/>
              <a:t>输入到各个</a:t>
            </a:r>
            <a:r>
              <a:rPr lang="en-US" altLang="zh-CN" dirty="0"/>
              <a:t>FFN</a:t>
            </a:r>
            <a:r>
              <a:rPr lang="zh-CN" altLang="en-US" dirty="0"/>
              <a:t>（前馈神经网络），得到最终输出，包含</a:t>
            </a:r>
            <a:r>
              <a:rPr lang="en-US" altLang="zh-CN" dirty="0"/>
              <a:t>class</a:t>
            </a:r>
            <a:r>
              <a:rPr lang="zh-CN" altLang="en-US" dirty="0"/>
              <a:t>和</a:t>
            </a:r>
            <a:r>
              <a:rPr lang="en-US" altLang="zh-CN" dirty="0"/>
              <a:t>bounding box</a:t>
            </a:r>
            <a:r>
              <a:rPr lang="zh-CN" altLang="en-US" dirty="0"/>
              <a:t>或者</a:t>
            </a:r>
            <a:r>
              <a:rPr lang="en-US" altLang="zh-CN" dirty="0"/>
              <a:t>no object</a:t>
            </a:r>
          </a:p>
          <a:p>
            <a:pPr marL="800100" lvl="1" indent="-342900">
              <a:buAutoNum type="arabicPeriod"/>
            </a:pPr>
            <a:endParaRPr lang="en-US" altLang="zh-CN" dirty="0"/>
          </a:p>
        </p:txBody>
      </p:sp>
      <p:pic>
        <p:nvPicPr>
          <p:cNvPr id="4098" name="Picture 2">
            <a:extLst>
              <a:ext uri="{FF2B5EF4-FFF2-40B4-BE49-F238E27FC236}">
                <a16:creationId xmlns:a16="http://schemas.microsoft.com/office/drawing/2014/main" id="{3A1A34B3-F5C4-43C4-8339-4B074538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538" y="0"/>
            <a:ext cx="6324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211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对话气泡: 椭圆形 15">
            <a:extLst>
              <a:ext uri="{FF2B5EF4-FFF2-40B4-BE49-F238E27FC236}">
                <a16:creationId xmlns:a16="http://schemas.microsoft.com/office/drawing/2014/main" id="{F9513650-DB7C-4099-A8F2-560059EAB274}"/>
              </a:ext>
            </a:extLst>
          </p:cNvPr>
          <p:cNvSpPr/>
          <p:nvPr/>
        </p:nvSpPr>
        <p:spPr>
          <a:xfrm>
            <a:off x="7933509" y="3596914"/>
            <a:ext cx="3718559" cy="230832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sp>
        <p:nvSpPr>
          <p:cNvPr id="8" name="文本框 7">
            <a:extLst>
              <a:ext uri="{FF2B5EF4-FFF2-40B4-BE49-F238E27FC236}">
                <a16:creationId xmlns:a16="http://schemas.microsoft.com/office/drawing/2014/main" id="{3DFCFC8D-0C59-44D8-A0FE-66FAF4613AED}"/>
              </a:ext>
            </a:extLst>
          </p:cNvPr>
          <p:cNvSpPr txBox="1"/>
          <p:nvPr/>
        </p:nvSpPr>
        <p:spPr>
          <a:xfrm>
            <a:off x="27807" y="1351392"/>
            <a:ext cx="12087993" cy="2308324"/>
          </a:xfrm>
          <a:prstGeom prst="rect">
            <a:avLst/>
          </a:prstGeom>
          <a:noFill/>
        </p:spPr>
        <p:txBody>
          <a:bodyPr wrap="square">
            <a:spAutoFit/>
          </a:bodyPr>
          <a:lstStyle/>
          <a:p>
            <a:pPr lvl="1"/>
            <a:r>
              <a:rPr lang="en-US" altLang="zh-CN" dirty="0"/>
              <a:t>Loss</a:t>
            </a:r>
            <a:r>
              <a:rPr lang="zh-CN" altLang="en-US" dirty="0"/>
              <a:t>的设计</a:t>
            </a:r>
            <a:endParaRPr lang="en-US" altLang="zh-CN" dirty="0"/>
          </a:p>
          <a:p>
            <a:pPr lvl="1"/>
            <a:endParaRPr lang="en-US" altLang="zh-CN" dirty="0"/>
          </a:p>
          <a:p>
            <a:pPr lvl="1"/>
            <a:endParaRPr lang="en-US" altLang="zh-CN" dirty="0"/>
          </a:p>
          <a:p>
            <a:pPr lvl="1"/>
            <a:r>
              <a:rPr lang="en-US" altLang="zh-CN" dirty="0"/>
              <a:t>DETR</a:t>
            </a:r>
            <a:r>
              <a:rPr lang="zh-CN" altLang="en-US" dirty="0"/>
              <a:t>提出</a:t>
            </a:r>
            <a:r>
              <a:rPr lang="en-US" altLang="zh-CN" dirty="0"/>
              <a:t>loss</a:t>
            </a:r>
            <a:r>
              <a:rPr lang="zh-CN" altLang="en-US" dirty="0"/>
              <a:t>函数可以产生</a:t>
            </a:r>
            <a:r>
              <a:rPr lang="en-US" altLang="zh-CN" dirty="0" err="1"/>
              <a:t>pred</a:t>
            </a:r>
            <a:r>
              <a:rPr lang="zh-CN" altLang="en-US" dirty="0"/>
              <a:t>和</a:t>
            </a:r>
            <a:r>
              <a:rPr lang="en-US" altLang="zh-CN" dirty="0" err="1"/>
              <a:t>gt</a:t>
            </a:r>
            <a:r>
              <a:rPr lang="zh-CN" altLang="en-US" dirty="0"/>
              <a:t>的最优双边匹配（确定</a:t>
            </a:r>
            <a:r>
              <a:rPr lang="en-US" altLang="zh-CN" dirty="0" err="1"/>
              <a:t>pred</a:t>
            </a:r>
            <a:r>
              <a:rPr lang="zh-CN" altLang="en-US" dirty="0"/>
              <a:t>和</a:t>
            </a:r>
            <a:r>
              <a:rPr lang="en-US" altLang="zh-CN" dirty="0" err="1"/>
              <a:t>gt</a:t>
            </a:r>
            <a:r>
              <a:rPr lang="zh-CN" altLang="en-US" dirty="0"/>
              <a:t>一对一的关系）然后优化</a:t>
            </a:r>
            <a:r>
              <a:rPr lang="en-US" altLang="zh-CN" dirty="0"/>
              <a:t>loss</a:t>
            </a:r>
          </a:p>
          <a:p>
            <a:pPr lvl="1"/>
            <a:endParaRPr lang="en-US" altLang="zh-CN" dirty="0"/>
          </a:p>
          <a:p>
            <a:pPr marL="800100" lvl="1" indent="-342900">
              <a:buAutoNum type="arabicPeriod"/>
            </a:pPr>
            <a:r>
              <a:rPr lang="zh-CN" altLang="en-US" dirty="0"/>
              <a:t>下中</a:t>
            </a:r>
            <a:r>
              <a:rPr lang="en-US" altLang="zh-CN" dirty="0"/>
              <a:t>y</a:t>
            </a:r>
            <a:r>
              <a:rPr lang="zh-CN" altLang="en-US" dirty="0"/>
              <a:t>表示</a:t>
            </a:r>
            <a:r>
              <a:rPr lang="en-US" altLang="zh-CN" dirty="0" err="1"/>
              <a:t>gt</a:t>
            </a:r>
            <a:r>
              <a:rPr lang="zh-CN" altLang="en-US" dirty="0"/>
              <a:t>的集合，</a:t>
            </a:r>
            <a:r>
              <a:rPr lang="en-US" altLang="zh-CN" dirty="0"/>
              <a:t>y</a:t>
            </a:r>
            <a:r>
              <a:rPr lang="zh-CN" altLang="en-US" dirty="0"/>
              <a:t>尖号代表</a:t>
            </a:r>
            <a:r>
              <a:rPr lang="en-US" altLang="zh-CN" dirty="0"/>
              <a:t>N</a:t>
            </a:r>
            <a:r>
              <a:rPr lang="zh-CN" altLang="en-US" dirty="0"/>
              <a:t>个</a:t>
            </a:r>
            <a:r>
              <a:rPr lang="en-US" altLang="zh-CN" dirty="0" err="1"/>
              <a:t>pred</a:t>
            </a:r>
            <a:r>
              <a:rPr lang="zh-CN" altLang="en-US" dirty="0"/>
              <a:t>的结果，假设</a:t>
            </a:r>
            <a:r>
              <a:rPr lang="en-US" altLang="zh-CN" dirty="0"/>
              <a:t>N</a:t>
            </a:r>
            <a:r>
              <a:rPr lang="zh-CN" altLang="en-US" dirty="0"/>
              <a:t>大于了图片中目标数，则</a:t>
            </a:r>
            <a:r>
              <a:rPr lang="en-US" altLang="zh-CN" dirty="0"/>
              <a:t>y</a:t>
            </a:r>
            <a:r>
              <a:rPr lang="zh-CN" altLang="en-US" dirty="0"/>
              <a:t>中可以通过填充空类（无目标）来达到</a:t>
            </a:r>
            <a:r>
              <a:rPr lang="en-US" altLang="zh-CN" dirty="0"/>
              <a:t>N</a:t>
            </a:r>
            <a:r>
              <a:rPr lang="zh-CN" altLang="en-US" dirty="0"/>
              <a:t>大小的集合。</a:t>
            </a:r>
            <a:endParaRPr lang="en-US" altLang="zh-CN" dirty="0"/>
          </a:p>
          <a:p>
            <a:pPr marL="800100" lvl="1" indent="-342900">
              <a:buAutoNum type="arabicPeriod"/>
            </a:pPr>
            <a:r>
              <a:rPr lang="zh-CN" altLang="en-US" dirty="0"/>
              <a:t>搜索两个集合间的</a:t>
            </a:r>
            <a:r>
              <a:rPr lang="en-US" altLang="zh-CN" dirty="0"/>
              <a:t>loss</a:t>
            </a:r>
            <a:r>
              <a:rPr lang="zh-CN" altLang="en-US" dirty="0"/>
              <a:t>尽可能小的排列顺序达到二分图的最大匹配：</a:t>
            </a:r>
            <a:endParaRPr lang="en-US" altLang="zh-CN" dirty="0"/>
          </a:p>
        </p:txBody>
      </p:sp>
      <p:sp>
        <p:nvSpPr>
          <p:cNvPr id="6" name="文本框 5">
            <a:extLst>
              <a:ext uri="{FF2B5EF4-FFF2-40B4-BE49-F238E27FC236}">
                <a16:creationId xmlns:a16="http://schemas.microsoft.com/office/drawing/2014/main" id="{127CD392-56AC-4B66-81AA-3049683F3CC0}"/>
              </a:ext>
            </a:extLst>
          </p:cNvPr>
          <p:cNvSpPr txBox="1"/>
          <p:nvPr/>
        </p:nvSpPr>
        <p:spPr>
          <a:xfrm>
            <a:off x="4986229" y="1206917"/>
            <a:ext cx="6097088" cy="646331"/>
          </a:xfrm>
          <a:prstGeom prst="rect">
            <a:avLst/>
          </a:prstGeom>
          <a:noFill/>
        </p:spPr>
        <p:txBody>
          <a:bodyPr wrap="square">
            <a:spAutoFit/>
          </a:bodyPr>
          <a:lstStyle/>
          <a:p>
            <a:r>
              <a:rPr lang="zh-CN" altLang="en-US" dirty="0"/>
              <a:t>关于二分图及最大匹配及匈牙利算法</a:t>
            </a:r>
            <a:r>
              <a:rPr lang="en-US" altLang="zh-CN" dirty="0"/>
              <a:t>http://www.renfei.org/blog/bipartite-matching.html</a:t>
            </a:r>
            <a:endParaRPr lang="zh-CN" altLang="en-US" dirty="0"/>
          </a:p>
        </p:txBody>
      </p:sp>
      <p:pic>
        <p:nvPicPr>
          <p:cNvPr id="4" name="图片 3">
            <a:extLst>
              <a:ext uri="{FF2B5EF4-FFF2-40B4-BE49-F238E27FC236}">
                <a16:creationId xmlns:a16="http://schemas.microsoft.com/office/drawing/2014/main" id="{59CB6FB5-4A03-4070-A8FA-1F1B576DDC33}"/>
              </a:ext>
            </a:extLst>
          </p:cNvPr>
          <p:cNvPicPr>
            <a:picLocks noChangeAspect="1"/>
          </p:cNvPicPr>
          <p:nvPr/>
        </p:nvPicPr>
        <p:blipFill>
          <a:blip r:embed="rId3"/>
          <a:stretch>
            <a:fillRect/>
          </a:stretch>
        </p:blipFill>
        <p:spPr>
          <a:xfrm>
            <a:off x="2836812" y="3659716"/>
            <a:ext cx="4480569" cy="1069850"/>
          </a:xfrm>
          <a:prstGeom prst="rect">
            <a:avLst/>
          </a:prstGeom>
        </p:spPr>
      </p:pic>
      <p:sp>
        <p:nvSpPr>
          <p:cNvPr id="9" name="文本框 8">
            <a:extLst>
              <a:ext uri="{FF2B5EF4-FFF2-40B4-BE49-F238E27FC236}">
                <a16:creationId xmlns:a16="http://schemas.microsoft.com/office/drawing/2014/main" id="{B71440C9-8AA5-4E35-BD55-79367A267D43}"/>
              </a:ext>
            </a:extLst>
          </p:cNvPr>
          <p:cNvSpPr txBox="1"/>
          <p:nvPr/>
        </p:nvSpPr>
        <p:spPr>
          <a:xfrm>
            <a:off x="-25285" y="4729566"/>
            <a:ext cx="11108602" cy="646331"/>
          </a:xfrm>
          <a:prstGeom prst="rect">
            <a:avLst/>
          </a:prstGeom>
          <a:noFill/>
        </p:spPr>
        <p:txBody>
          <a:bodyPr wrap="square">
            <a:spAutoFit/>
          </a:bodyPr>
          <a:lstStyle/>
          <a:p>
            <a:pPr lvl="1"/>
            <a:r>
              <a:rPr lang="en-US" altLang="zh-CN" dirty="0"/>
              <a:t>3. </a:t>
            </a:r>
            <a:r>
              <a:rPr lang="zh-CN" altLang="en-US" dirty="0"/>
              <a:t>利用匈牙利算法找到一个一对一匹配的最大匹配</a:t>
            </a:r>
            <a:endParaRPr lang="en-US" altLang="zh-CN" dirty="0"/>
          </a:p>
          <a:p>
            <a:pPr lvl="1"/>
            <a:endParaRPr lang="en-US" altLang="zh-CN" dirty="0"/>
          </a:p>
        </p:txBody>
      </p:sp>
      <p:sp>
        <p:nvSpPr>
          <p:cNvPr id="17" name="文本框 16">
            <a:extLst>
              <a:ext uri="{FF2B5EF4-FFF2-40B4-BE49-F238E27FC236}">
                <a16:creationId xmlns:a16="http://schemas.microsoft.com/office/drawing/2014/main" id="{542E98FF-8A93-4ACA-ACEE-6CAB59A3AE50}"/>
              </a:ext>
            </a:extLst>
          </p:cNvPr>
          <p:cNvSpPr txBox="1"/>
          <p:nvPr/>
        </p:nvSpPr>
        <p:spPr>
          <a:xfrm>
            <a:off x="8365127" y="3931971"/>
            <a:ext cx="3136720" cy="1754326"/>
          </a:xfrm>
          <a:prstGeom prst="rect">
            <a:avLst/>
          </a:prstGeom>
          <a:noFill/>
        </p:spPr>
        <p:txBody>
          <a:bodyPr wrap="square">
            <a:spAutoFit/>
          </a:bodyPr>
          <a:lstStyle/>
          <a:p>
            <a:r>
              <a:rPr lang="zh-CN" altLang="en-US" dirty="0"/>
              <a:t>给定一个二分图</a:t>
            </a:r>
            <a:r>
              <a:rPr lang="en-US" altLang="zh-CN" dirty="0"/>
              <a:t>G</a:t>
            </a:r>
            <a:r>
              <a:rPr lang="zh-CN" altLang="en-US" dirty="0"/>
              <a:t>，在</a:t>
            </a:r>
            <a:r>
              <a:rPr lang="en-US" altLang="zh-CN" dirty="0"/>
              <a:t>G</a:t>
            </a:r>
            <a:r>
              <a:rPr lang="zh-CN" altLang="en-US" dirty="0"/>
              <a:t>的一个子图</a:t>
            </a:r>
            <a:r>
              <a:rPr lang="en-US" altLang="zh-CN" dirty="0"/>
              <a:t>M</a:t>
            </a:r>
            <a:r>
              <a:rPr lang="zh-CN" altLang="en-US" dirty="0"/>
              <a:t>中，</a:t>
            </a:r>
            <a:r>
              <a:rPr lang="en-US" altLang="zh-CN" dirty="0"/>
              <a:t>M</a:t>
            </a:r>
            <a:r>
              <a:rPr lang="zh-CN" altLang="en-US" dirty="0"/>
              <a:t>的边集</a:t>
            </a:r>
            <a:r>
              <a:rPr lang="en-US" altLang="zh-CN" dirty="0"/>
              <a:t>{E}</a:t>
            </a:r>
            <a:r>
              <a:rPr lang="zh-CN" altLang="en-US" dirty="0"/>
              <a:t>中的任意两条边都不依附于同一个顶点，则称</a:t>
            </a:r>
            <a:r>
              <a:rPr lang="en-US" altLang="zh-CN" dirty="0"/>
              <a:t>M</a:t>
            </a:r>
            <a:r>
              <a:rPr lang="zh-CN" altLang="en-US" dirty="0"/>
              <a:t>是一个匹配。求二分图最大匹配可以用匈牙利算法。</a:t>
            </a:r>
          </a:p>
        </p:txBody>
      </p:sp>
    </p:spTree>
    <p:extLst>
      <p:ext uri="{BB962C8B-B14F-4D97-AF65-F5344CB8AC3E}">
        <p14:creationId xmlns:p14="http://schemas.microsoft.com/office/powerpoint/2010/main" val="1862609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2.2 DETR</a:t>
            </a:r>
            <a:br>
              <a:rPr lang="en-US" altLang="zh-CN" dirty="0"/>
            </a:br>
            <a:endParaRPr lang="en-US" altLang="zh-CN" dirty="0"/>
          </a:p>
        </p:txBody>
      </p:sp>
      <p:sp>
        <p:nvSpPr>
          <p:cNvPr id="8" name="文本框 7">
            <a:extLst>
              <a:ext uri="{FF2B5EF4-FFF2-40B4-BE49-F238E27FC236}">
                <a16:creationId xmlns:a16="http://schemas.microsoft.com/office/drawing/2014/main" id="{3DFCFC8D-0C59-44D8-A0FE-66FAF4613AED}"/>
              </a:ext>
            </a:extLst>
          </p:cNvPr>
          <p:cNvSpPr txBox="1"/>
          <p:nvPr/>
        </p:nvSpPr>
        <p:spPr>
          <a:xfrm>
            <a:off x="27807" y="1351392"/>
            <a:ext cx="12087993" cy="2308324"/>
          </a:xfrm>
          <a:prstGeom prst="rect">
            <a:avLst/>
          </a:prstGeom>
          <a:noFill/>
        </p:spPr>
        <p:txBody>
          <a:bodyPr wrap="square">
            <a:spAutoFit/>
          </a:bodyPr>
          <a:lstStyle/>
          <a:p>
            <a:pPr lvl="1"/>
            <a:r>
              <a:rPr lang="en-US" altLang="zh-CN" dirty="0"/>
              <a:t>Loss</a:t>
            </a:r>
            <a:r>
              <a:rPr lang="zh-CN" altLang="en-US" dirty="0"/>
              <a:t>的设计</a:t>
            </a:r>
            <a:endParaRPr lang="en-US" altLang="zh-CN" dirty="0"/>
          </a:p>
          <a:p>
            <a:pPr lvl="1"/>
            <a:endParaRPr lang="en-US" altLang="zh-CN" dirty="0"/>
          </a:p>
          <a:p>
            <a:pPr lvl="1"/>
            <a:endParaRPr lang="en-US" altLang="zh-CN" dirty="0"/>
          </a:p>
          <a:p>
            <a:pPr lvl="1"/>
            <a:r>
              <a:rPr lang="en-US" altLang="zh-CN" dirty="0"/>
              <a:t>DETR</a:t>
            </a:r>
            <a:r>
              <a:rPr lang="zh-CN" altLang="en-US" dirty="0"/>
              <a:t>提出</a:t>
            </a:r>
            <a:r>
              <a:rPr lang="en-US" altLang="zh-CN" dirty="0"/>
              <a:t>loss</a:t>
            </a:r>
            <a:r>
              <a:rPr lang="zh-CN" altLang="en-US" dirty="0"/>
              <a:t>函数可以产生</a:t>
            </a:r>
            <a:r>
              <a:rPr lang="en-US" altLang="zh-CN" dirty="0" err="1"/>
              <a:t>pred</a:t>
            </a:r>
            <a:r>
              <a:rPr lang="zh-CN" altLang="en-US" dirty="0"/>
              <a:t>和</a:t>
            </a:r>
            <a:r>
              <a:rPr lang="en-US" altLang="zh-CN" dirty="0" err="1"/>
              <a:t>gt</a:t>
            </a:r>
            <a:r>
              <a:rPr lang="zh-CN" altLang="en-US" dirty="0"/>
              <a:t>的最优双边匹配（确定</a:t>
            </a:r>
            <a:r>
              <a:rPr lang="en-US" altLang="zh-CN" dirty="0" err="1"/>
              <a:t>pred</a:t>
            </a:r>
            <a:r>
              <a:rPr lang="zh-CN" altLang="en-US" dirty="0"/>
              <a:t>和</a:t>
            </a:r>
            <a:r>
              <a:rPr lang="en-US" altLang="zh-CN" dirty="0" err="1"/>
              <a:t>gt</a:t>
            </a:r>
            <a:r>
              <a:rPr lang="zh-CN" altLang="en-US" dirty="0"/>
              <a:t>一对一的关系）然后优化</a:t>
            </a:r>
            <a:r>
              <a:rPr lang="en-US" altLang="zh-CN" dirty="0"/>
              <a:t>loss</a:t>
            </a:r>
          </a:p>
          <a:p>
            <a:pPr lvl="1"/>
            <a:endParaRPr lang="en-US" altLang="zh-CN" dirty="0"/>
          </a:p>
          <a:p>
            <a:pPr marL="800100" lvl="1" indent="-342900">
              <a:buAutoNum type="arabicPeriod"/>
            </a:pPr>
            <a:r>
              <a:rPr lang="zh-CN" altLang="en-US" dirty="0"/>
              <a:t>下中</a:t>
            </a:r>
            <a:r>
              <a:rPr lang="en-US" altLang="zh-CN" dirty="0"/>
              <a:t>y</a:t>
            </a:r>
            <a:r>
              <a:rPr lang="zh-CN" altLang="en-US" dirty="0"/>
              <a:t>表示</a:t>
            </a:r>
            <a:r>
              <a:rPr lang="en-US" altLang="zh-CN" dirty="0" err="1"/>
              <a:t>gt</a:t>
            </a:r>
            <a:r>
              <a:rPr lang="zh-CN" altLang="en-US" dirty="0"/>
              <a:t>的集合，</a:t>
            </a:r>
            <a:r>
              <a:rPr lang="en-US" altLang="zh-CN" dirty="0"/>
              <a:t>y</a:t>
            </a:r>
            <a:r>
              <a:rPr lang="zh-CN" altLang="en-US" dirty="0"/>
              <a:t>尖号代表</a:t>
            </a:r>
            <a:r>
              <a:rPr lang="en-US" altLang="zh-CN" dirty="0"/>
              <a:t>N</a:t>
            </a:r>
            <a:r>
              <a:rPr lang="zh-CN" altLang="en-US" dirty="0"/>
              <a:t>个</a:t>
            </a:r>
            <a:r>
              <a:rPr lang="en-US" altLang="zh-CN" dirty="0" err="1"/>
              <a:t>pred</a:t>
            </a:r>
            <a:r>
              <a:rPr lang="zh-CN" altLang="en-US" dirty="0"/>
              <a:t>的结果，假设</a:t>
            </a:r>
            <a:r>
              <a:rPr lang="en-US" altLang="zh-CN" dirty="0"/>
              <a:t>N</a:t>
            </a:r>
            <a:r>
              <a:rPr lang="zh-CN" altLang="en-US" dirty="0"/>
              <a:t>大于了图片中目标数，则</a:t>
            </a:r>
            <a:r>
              <a:rPr lang="en-US" altLang="zh-CN" dirty="0"/>
              <a:t>y</a:t>
            </a:r>
            <a:r>
              <a:rPr lang="zh-CN" altLang="en-US" dirty="0"/>
              <a:t>中可以通过填充空类（无目标）来达到</a:t>
            </a:r>
            <a:r>
              <a:rPr lang="en-US" altLang="zh-CN" dirty="0"/>
              <a:t>N</a:t>
            </a:r>
            <a:r>
              <a:rPr lang="zh-CN" altLang="en-US" dirty="0"/>
              <a:t>大小的集合。</a:t>
            </a:r>
            <a:endParaRPr lang="en-US" altLang="zh-CN" dirty="0"/>
          </a:p>
          <a:p>
            <a:pPr marL="800100" lvl="1" indent="-342900">
              <a:buAutoNum type="arabicPeriod"/>
            </a:pPr>
            <a:r>
              <a:rPr lang="zh-CN" altLang="en-US" dirty="0"/>
              <a:t>搜索两个集合间的</a:t>
            </a:r>
            <a:r>
              <a:rPr lang="en-US" altLang="zh-CN" dirty="0"/>
              <a:t>loss</a:t>
            </a:r>
            <a:r>
              <a:rPr lang="zh-CN" altLang="en-US" dirty="0"/>
              <a:t>尽可能小的排列顺序达到二分图的最大匹配：</a:t>
            </a:r>
            <a:endParaRPr lang="en-US" altLang="zh-CN" dirty="0"/>
          </a:p>
        </p:txBody>
      </p:sp>
      <p:sp>
        <p:nvSpPr>
          <p:cNvPr id="6" name="文本框 5">
            <a:extLst>
              <a:ext uri="{FF2B5EF4-FFF2-40B4-BE49-F238E27FC236}">
                <a16:creationId xmlns:a16="http://schemas.microsoft.com/office/drawing/2014/main" id="{127CD392-56AC-4B66-81AA-3049683F3CC0}"/>
              </a:ext>
            </a:extLst>
          </p:cNvPr>
          <p:cNvSpPr txBox="1"/>
          <p:nvPr/>
        </p:nvSpPr>
        <p:spPr>
          <a:xfrm>
            <a:off x="4986229" y="1206917"/>
            <a:ext cx="6097088" cy="646331"/>
          </a:xfrm>
          <a:prstGeom prst="rect">
            <a:avLst/>
          </a:prstGeom>
          <a:noFill/>
        </p:spPr>
        <p:txBody>
          <a:bodyPr wrap="square">
            <a:spAutoFit/>
          </a:bodyPr>
          <a:lstStyle/>
          <a:p>
            <a:r>
              <a:rPr lang="zh-CN" altLang="en-US" dirty="0"/>
              <a:t>关于二分图及最大匹配及匈牙利算法</a:t>
            </a:r>
            <a:r>
              <a:rPr lang="en-US" altLang="zh-CN" dirty="0"/>
              <a:t>http://www.renfei.org/blog/bipartite-matching.html</a:t>
            </a:r>
            <a:endParaRPr lang="zh-CN" altLang="en-US" dirty="0"/>
          </a:p>
        </p:txBody>
      </p:sp>
      <p:pic>
        <p:nvPicPr>
          <p:cNvPr id="4" name="图片 3">
            <a:extLst>
              <a:ext uri="{FF2B5EF4-FFF2-40B4-BE49-F238E27FC236}">
                <a16:creationId xmlns:a16="http://schemas.microsoft.com/office/drawing/2014/main" id="{59CB6FB5-4A03-4070-A8FA-1F1B576DDC33}"/>
              </a:ext>
            </a:extLst>
          </p:cNvPr>
          <p:cNvPicPr>
            <a:picLocks noChangeAspect="1"/>
          </p:cNvPicPr>
          <p:nvPr/>
        </p:nvPicPr>
        <p:blipFill>
          <a:blip r:embed="rId3"/>
          <a:stretch>
            <a:fillRect/>
          </a:stretch>
        </p:blipFill>
        <p:spPr>
          <a:xfrm>
            <a:off x="2836812" y="3659716"/>
            <a:ext cx="4480569" cy="1069850"/>
          </a:xfrm>
          <a:prstGeom prst="rect">
            <a:avLst/>
          </a:prstGeom>
        </p:spPr>
      </p:pic>
      <p:sp>
        <p:nvSpPr>
          <p:cNvPr id="9" name="文本框 8">
            <a:extLst>
              <a:ext uri="{FF2B5EF4-FFF2-40B4-BE49-F238E27FC236}">
                <a16:creationId xmlns:a16="http://schemas.microsoft.com/office/drawing/2014/main" id="{B71440C9-8AA5-4E35-BD55-79367A267D43}"/>
              </a:ext>
            </a:extLst>
          </p:cNvPr>
          <p:cNvSpPr txBox="1"/>
          <p:nvPr/>
        </p:nvSpPr>
        <p:spPr>
          <a:xfrm>
            <a:off x="-25285" y="4729566"/>
            <a:ext cx="11108602" cy="923330"/>
          </a:xfrm>
          <a:prstGeom prst="rect">
            <a:avLst/>
          </a:prstGeom>
          <a:noFill/>
        </p:spPr>
        <p:txBody>
          <a:bodyPr wrap="square">
            <a:spAutoFit/>
          </a:bodyPr>
          <a:lstStyle/>
          <a:p>
            <a:pPr lvl="1"/>
            <a:r>
              <a:rPr lang="en-US" altLang="zh-CN" dirty="0"/>
              <a:t>3. </a:t>
            </a:r>
            <a:r>
              <a:rPr lang="zh-CN" altLang="en-US" dirty="0"/>
              <a:t>利用匈牙利算法找到一个一对一匹配的最大匹配</a:t>
            </a:r>
            <a:endParaRPr lang="en-US" altLang="zh-CN" dirty="0"/>
          </a:p>
          <a:p>
            <a:pPr lvl="1"/>
            <a:r>
              <a:rPr lang="en-US" altLang="zh-CN" dirty="0"/>
              <a:t>4. </a:t>
            </a:r>
            <a:r>
              <a:rPr lang="zh-CN" altLang="en-US" dirty="0"/>
              <a:t>计算</a:t>
            </a:r>
            <a:r>
              <a:rPr lang="en-US" altLang="zh-CN" b="0" i="0" dirty="0" err="1">
                <a:solidFill>
                  <a:srgbClr val="FFFDFA"/>
                </a:solidFill>
                <a:effectLst/>
                <a:latin typeface="PingFangSC-Regular"/>
              </a:rPr>
              <a:t>hungarian</a:t>
            </a:r>
            <a:r>
              <a:rPr lang="en-US" altLang="zh-CN" b="0" i="0" dirty="0">
                <a:solidFill>
                  <a:srgbClr val="FFFDFA"/>
                </a:solidFill>
                <a:effectLst/>
                <a:latin typeface="PingFangSC-Regular"/>
              </a:rPr>
              <a:t> loss</a:t>
            </a:r>
            <a:r>
              <a:rPr lang="zh-CN" altLang="en-US" b="0" i="0" dirty="0">
                <a:solidFill>
                  <a:srgbClr val="FFFDFA"/>
                </a:solidFill>
                <a:effectLst/>
                <a:latin typeface="PingFangSC-Regular"/>
              </a:rPr>
              <a:t>，</a:t>
            </a:r>
            <a:r>
              <a:rPr lang="zh-CN" altLang="en-US" dirty="0"/>
              <a:t>其中的匹配</a:t>
            </a:r>
            <a:r>
              <a:rPr lang="en-US" altLang="zh-CN" dirty="0"/>
              <a:t>Loss</a:t>
            </a:r>
            <a:r>
              <a:rPr lang="zh-CN" altLang="en-US" dirty="0"/>
              <a:t>分为两部分，</a:t>
            </a:r>
            <a:r>
              <a:rPr lang="en-US" altLang="zh-CN" dirty="0"/>
              <a:t>class</a:t>
            </a:r>
            <a:r>
              <a:rPr lang="zh-CN" altLang="en-US" dirty="0"/>
              <a:t>和</a:t>
            </a:r>
            <a:r>
              <a:rPr lang="en-US" altLang="zh-CN" dirty="0"/>
              <a:t>bounding box</a:t>
            </a:r>
            <a:r>
              <a:rPr lang="zh-CN" altLang="en-US" dirty="0"/>
              <a:t>（两者有可能为空）</a:t>
            </a:r>
            <a:endParaRPr lang="en-US" altLang="zh-CN" dirty="0"/>
          </a:p>
          <a:p>
            <a:pPr lvl="1"/>
            <a:endParaRPr lang="en-US" altLang="zh-CN" dirty="0"/>
          </a:p>
        </p:txBody>
      </p:sp>
      <p:pic>
        <p:nvPicPr>
          <p:cNvPr id="7" name="图片 6">
            <a:extLst>
              <a:ext uri="{FF2B5EF4-FFF2-40B4-BE49-F238E27FC236}">
                <a16:creationId xmlns:a16="http://schemas.microsoft.com/office/drawing/2014/main" id="{2F3A0D60-F333-440A-9A78-F7D77F931D41}"/>
              </a:ext>
            </a:extLst>
          </p:cNvPr>
          <p:cNvPicPr>
            <a:picLocks noChangeAspect="1"/>
          </p:cNvPicPr>
          <p:nvPr/>
        </p:nvPicPr>
        <p:blipFill>
          <a:blip r:embed="rId4"/>
          <a:stretch>
            <a:fillRect/>
          </a:stretch>
        </p:blipFill>
        <p:spPr>
          <a:xfrm>
            <a:off x="1464500" y="5447896"/>
            <a:ext cx="8129032" cy="1088138"/>
          </a:xfrm>
          <a:prstGeom prst="rect">
            <a:avLst/>
          </a:prstGeom>
        </p:spPr>
      </p:pic>
      <p:pic>
        <p:nvPicPr>
          <p:cNvPr id="10" name="图片 9">
            <a:extLst>
              <a:ext uri="{FF2B5EF4-FFF2-40B4-BE49-F238E27FC236}">
                <a16:creationId xmlns:a16="http://schemas.microsoft.com/office/drawing/2014/main" id="{DF42E1F0-2ECD-4438-82EB-719E3D657734}"/>
              </a:ext>
            </a:extLst>
          </p:cNvPr>
          <p:cNvPicPr>
            <a:picLocks noChangeAspect="1"/>
          </p:cNvPicPr>
          <p:nvPr/>
        </p:nvPicPr>
        <p:blipFill>
          <a:blip r:embed="rId5"/>
          <a:stretch>
            <a:fillRect/>
          </a:stretch>
        </p:blipFill>
        <p:spPr>
          <a:xfrm>
            <a:off x="1387078" y="6241433"/>
            <a:ext cx="6528829" cy="749809"/>
          </a:xfrm>
          <a:prstGeom prst="rect">
            <a:avLst/>
          </a:prstGeom>
        </p:spPr>
      </p:pic>
    </p:spTree>
    <p:extLst>
      <p:ext uri="{BB962C8B-B14F-4D97-AF65-F5344CB8AC3E}">
        <p14:creationId xmlns:p14="http://schemas.microsoft.com/office/powerpoint/2010/main" val="1758335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289FE-E602-4B37-A395-9EE3E56E42E7}"/>
              </a:ext>
            </a:extLst>
          </p:cNvPr>
          <p:cNvSpPr>
            <a:spLocks noGrp="1"/>
          </p:cNvSpPr>
          <p:nvPr>
            <p:ph type="title"/>
          </p:nvPr>
        </p:nvSpPr>
        <p:spPr/>
        <p:txBody>
          <a:bodyPr/>
          <a:lstStyle/>
          <a:p>
            <a:r>
              <a:rPr lang="en-US" altLang="zh-CN" dirty="0"/>
              <a:t>1.Transformer</a:t>
            </a:r>
            <a:endParaRPr lang="zh-CN" altLang="en-US" dirty="0"/>
          </a:p>
        </p:txBody>
      </p:sp>
      <p:sp>
        <p:nvSpPr>
          <p:cNvPr id="3" name="内容占位符 2">
            <a:extLst>
              <a:ext uri="{FF2B5EF4-FFF2-40B4-BE49-F238E27FC236}">
                <a16:creationId xmlns:a16="http://schemas.microsoft.com/office/drawing/2014/main" id="{7E56A025-5473-4E7F-B49F-A3BD3A13F2D1}"/>
              </a:ext>
            </a:extLst>
          </p:cNvPr>
          <p:cNvSpPr>
            <a:spLocks noGrp="1"/>
          </p:cNvSpPr>
          <p:nvPr>
            <p:ph idx="1"/>
          </p:nvPr>
        </p:nvSpPr>
        <p:spPr/>
        <p:txBody>
          <a:bodyPr/>
          <a:lstStyle/>
          <a:p>
            <a:r>
              <a:rPr lang="en-US" altLang="zh-CN" dirty="0"/>
              <a:t>Transformer</a:t>
            </a:r>
            <a:r>
              <a:rPr lang="zh-CN" altLang="en-US" dirty="0"/>
              <a:t>原文：</a:t>
            </a:r>
            <a:endParaRPr lang="en-US" altLang="zh-CN" dirty="0"/>
          </a:p>
          <a:p>
            <a:pPr marL="0" indent="0">
              <a:buNone/>
            </a:pPr>
            <a:r>
              <a:rPr lang="en-US" altLang="zh-CN" dirty="0">
                <a:solidFill>
                  <a:srgbClr val="C9C3B9"/>
                </a:solidFill>
                <a:latin typeface="-apple-system"/>
              </a:rPr>
              <a:t>	(2017)</a:t>
            </a:r>
            <a:r>
              <a:rPr lang="en-US" altLang="zh-CN" b="0" i="0" dirty="0">
                <a:solidFill>
                  <a:srgbClr val="C9C3B9"/>
                </a:solidFill>
                <a:effectLst/>
                <a:latin typeface="-apple-system"/>
              </a:rPr>
              <a:t>Attention is All You Need</a:t>
            </a:r>
            <a:r>
              <a:rPr lang="en-US" altLang="zh-CN" b="0" i="0" u="none" strike="noStrike" dirty="0">
                <a:solidFill>
                  <a:srgbClr val="7DADCE"/>
                </a:solidFill>
                <a:effectLst/>
                <a:latin typeface="-apple-system"/>
                <a:hlinkClick r:id="rId3"/>
              </a:rPr>
              <a:t>https://arxiv.org/abs/1706.03762</a:t>
            </a:r>
            <a:endParaRPr lang="en-US" altLang="zh-CN" b="0" i="0" u="none" strike="noStrike" dirty="0">
              <a:solidFill>
                <a:srgbClr val="7DADCE"/>
              </a:solidFill>
              <a:effectLst/>
              <a:latin typeface="-apple-system"/>
            </a:endParaRPr>
          </a:p>
          <a:p>
            <a:pPr marL="0" indent="0">
              <a:buNone/>
            </a:pPr>
            <a:endParaRPr lang="en-US" altLang="zh-CN" dirty="0">
              <a:solidFill>
                <a:srgbClr val="7DADCE"/>
              </a:solidFill>
              <a:latin typeface="-apple-system"/>
            </a:endParaRPr>
          </a:p>
          <a:p>
            <a:pPr marL="0" indent="0">
              <a:buNone/>
            </a:pPr>
            <a:r>
              <a:rPr lang="en-US" altLang="zh-CN" b="0" i="0" u="none" strike="noStrike" dirty="0">
                <a:solidFill>
                  <a:srgbClr val="7DADCE"/>
                </a:solidFill>
                <a:effectLst/>
                <a:latin typeface="-apple-system"/>
              </a:rPr>
              <a:t>	</a:t>
            </a:r>
            <a:r>
              <a:rPr lang="zh-CN" altLang="en-US" b="0" i="0" u="none" strike="noStrike" dirty="0">
                <a:solidFill>
                  <a:srgbClr val="7DADCE"/>
                </a:solidFill>
                <a:effectLst/>
                <a:latin typeface="-apple-system"/>
              </a:rPr>
              <a:t>来自谷歌的，最早是应用于</a:t>
            </a:r>
            <a:r>
              <a:rPr lang="en-US" altLang="zh-CN" b="0" i="0" u="none" strike="noStrike" dirty="0">
                <a:solidFill>
                  <a:srgbClr val="7DADCE"/>
                </a:solidFill>
                <a:effectLst/>
                <a:latin typeface="-apple-system"/>
              </a:rPr>
              <a:t>NLP</a:t>
            </a:r>
            <a:r>
              <a:rPr lang="zh-CN" altLang="en-US" b="0" i="0" u="none" strike="noStrike" dirty="0">
                <a:solidFill>
                  <a:srgbClr val="7DADCE"/>
                </a:solidFill>
                <a:effectLst/>
                <a:latin typeface="-apple-system"/>
              </a:rPr>
              <a:t>领域。已经存在</a:t>
            </a:r>
            <a:r>
              <a:rPr lang="zh-CN" altLang="en-US" dirty="0">
                <a:solidFill>
                  <a:srgbClr val="7DADCE"/>
                </a:solidFill>
                <a:latin typeface="-apple-system"/>
              </a:rPr>
              <a:t>版本：</a:t>
            </a:r>
            <a:endParaRPr lang="en-US" altLang="zh-CN" dirty="0">
              <a:solidFill>
                <a:srgbClr val="7DADCE"/>
              </a:solidFill>
              <a:latin typeface="-apple-system"/>
            </a:endParaRPr>
          </a:p>
          <a:p>
            <a:pPr marL="0" indent="0">
              <a:buNone/>
            </a:pPr>
            <a:r>
              <a:rPr lang="en-US" altLang="zh-CN" b="0" i="0" u="none" strike="noStrike" dirty="0">
                <a:solidFill>
                  <a:srgbClr val="7DADCE"/>
                </a:solidFill>
                <a:effectLst/>
                <a:latin typeface="-apple-system"/>
              </a:rPr>
              <a:t>	</a:t>
            </a:r>
            <a:r>
              <a:rPr lang="en-US" altLang="zh-CN" dirty="0" err="1">
                <a:solidFill>
                  <a:srgbClr val="7DADCE"/>
                </a:solidFill>
                <a:latin typeface="-apple-system"/>
              </a:rPr>
              <a:t>Tensorflow</a:t>
            </a:r>
            <a:r>
              <a:rPr lang="en-US" altLang="zh-CN" dirty="0">
                <a:solidFill>
                  <a:srgbClr val="7DADCE"/>
                </a:solidFill>
                <a:latin typeface="-apple-system"/>
              </a:rPr>
              <a:t> (official) :https://github.com/</a:t>
            </a:r>
            <a:r>
              <a:rPr lang="en-US" altLang="zh-CN" dirty="0" err="1">
                <a:solidFill>
                  <a:srgbClr val="7DADCE"/>
                </a:solidFill>
                <a:latin typeface="-apple-system"/>
              </a:rPr>
              <a:t>tensorflow</a:t>
            </a:r>
            <a:r>
              <a:rPr lang="en-US" altLang="zh-CN" dirty="0">
                <a:solidFill>
                  <a:srgbClr val="7DADCE"/>
                </a:solidFill>
                <a:latin typeface="-apple-system"/>
              </a:rPr>
              <a:t>/tensor2tensor</a:t>
            </a:r>
          </a:p>
          <a:p>
            <a:pPr marL="0" indent="0">
              <a:buNone/>
            </a:pPr>
            <a:r>
              <a:rPr lang="en-US" altLang="zh-CN" dirty="0">
                <a:solidFill>
                  <a:srgbClr val="7DADCE"/>
                </a:solidFill>
                <a:latin typeface="-apple-system"/>
              </a:rPr>
              <a:t>	</a:t>
            </a:r>
            <a:r>
              <a:rPr lang="en-US" altLang="zh-CN" dirty="0" err="1">
                <a:solidFill>
                  <a:srgbClr val="7DADCE"/>
                </a:solidFill>
                <a:latin typeface="-apple-system"/>
              </a:rPr>
              <a:t>Tensorflow</a:t>
            </a:r>
            <a:r>
              <a:rPr lang="en-US" altLang="zh-CN" dirty="0">
                <a:solidFill>
                  <a:srgbClr val="7DADCE"/>
                </a:solidFill>
                <a:latin typeface="-apple-system"/>
              </a:rPr>
              <a:t>(non-official): https://github.com/Kyubyong/transformer</a:t>
            </a:r>
          </a:p>
          <a:p>
            <a:pPr marL="0" indent="0">
              <a:buNone/>
            </a:pPr>
            <a:r>
              <a:rPr lang="en-US" altLang="zh-CN" b="0" i="0" u="none" strike="noStrike" dirty="0">
                <a:solidFill>
                  <a:srgbClr val="7DADCE"/>
                </a:solidFill>
                <a:effectLst/>
                <a:latin typeface="-apple-system"/>
              </a:rPr>
              <a:t>	</a:t>
            </a:r>
            <a:r>
              <a:rPr lang="en-US" altLang="zh-CN" b="0" i="0" u="none" strike="noStrike" dirty="0" err="1">
                <a:solidFill>
                  <a:srgbClr val="7DADCE"/>
                </a:solidFill>
                <a:effectLst/>
                <a:latin typeface="-apple-system"/>
              </a:rPr>
              <a:t>Pytorch</a:t>
            </a:r>
            <a:r>
              <a:rPr lang="en-US" altLang="zh-CN" dirty="0">
                <a:solidFill>
                  <a:srgbClr val="7DADCE"/>
                </a:solidFill>
                <a:latin typeface="-apple-system"/>
              </a:rPr>
              <a:t> (non-official):</a:t>
            </a:r>
            <a:r>
              <a:rPr lang="en-US" altLang="zh-CN" b="0" i="0" u="none" strike="noStrike" dirty="0">
                <a:solidFill>
                  <a:srgbClr val="7DADCE"/>
                </a:solidFill>
                <a:effectLst/>
                <a:latin typeface="-apple-system"/>
              </a:rPr>
              <a:t> https://github.com/jadore801120/attention-is-all-you-need-pytorch</a:t>
            </a:r>
          </a:p>
          <a:p>
            <a:endParaRPr lang="en-US" altLang="zh-CN" dirty="0">
              <a:solidFill>
                <a:srgbClr val="7DADCE"/>
              </a:solidFill>
              <a:latin typeface="-apple-system"/>
            </a:endParaRPr>
          </a:p>
          <a:p>
            <a:endParaRPr lang="zh-CN" altLang="en-US" dirty="0"/>
          </a:p>
        </p:txBody>
      </p:sp>
    </p:spTree>
    <p:extLst>
      <p:ext uri="{BB962C8B-B14F-4D97-AF65-F5344CB8AC3E}">
        <p14:creationId xmlns:p14="http://schemas.microsoft.com/office/powerpoint/2010/main" val="1797881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 . 3 Deformable DETR</a:t>
            </a:r>
            <a:br>
              <a:rPr lang="en-US" altLang="zh-CN" dirty="0"/>
            </a:br>
            <a:endParaRPr lang="en-US" altLang="zh-CN" dirty="0"/>
          </a:p>
        </p:txBody>
      </p:sp>
      <p:pic>
        <p:nvPicPr>
          <p:cNvPr id="3" name="图片 2">
            <a:extLst>
              <a:ext uri="{FF2B5EF4-FFF2-40B4-BE49-F238E27FC236}">
                <a16:creationId xmlns:a16="http://schemas.microsoft.com/office/drawing/2014/main" id="{447C9E85-6562-45C4-BA67-5E4BD89AE006}"/>
              </a:ext>
            </a:extLst>
          </p:cNvPr>
          <p:cNvPicPr>
            <a:picLocks noChangeAspect="1"/>
          </p:cNvPicPr>
          <p:nvPr/>
        </p:nvPicPr>
        <p:blipFill>
          <a:blip r:embed="rId3"/>
          <a:stretch>
            <a:fillRect/>
          </a:stretch>
        </p:blipFill>
        <p:spPr>
          <a:xfrm>
            <a:off x="1064621" y="1152983"/>
            <a:ext cx="8760551" cy="5608786"/>
          </a:xfrm>
          <a:prstGeom prst="rect">
            <a:avLst/>
          </a:prstGeom>
        </p:spPr>
      </p:pic>
    </p:spTree>
    <p:extLst>
      <p:ext uri="{BB962C8B-B14F-4D97-AF65-F5344CB8AC3E}">
        <p14:creationId xmlns:p14="http://schemas.microsoft.com/office/powerpoint/2010/main" val="400758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 . 3 Deformable DETR</a:t>
            </a:r>
            <a:br>
              <a:rPr lang="en-US" altLang="zh-CN" dirty="0"/>
            </a:br>
            <a:endParaRPr lang="en-US" altLang="zh-CN" dirty="0"/>
          </a:p>
        </p:txBody>
      </p:sp>
      <p:pic>
        <p:nvPicPr>
          <p:cNvPr id="5" name="图片 4">
            <a:extLst>
              <a:ext uri="{FF2B5EF4-FFF2-40B4-BE49-F238E27FC236}">
                <a16:creationId xmlns:a16="http://schemas.microsoft.com/office/drawing/2014/main" id="{3BBB5607-54D8-4BCB-BD4D-2A5F2FA35666}"/>
              </a:ext>
            </a:extLst>
          </p:cNvPr>
          <p:cNvPicPr>
            <a:picLocks noChangeAspect="1"/>
          </p:cNvPicPr>
          <p:nvPr/>
        </p:nvPicPr>
        <p:blipFill>
          <a:blip r:embed="rId3"/>
          <a:stretch>
            <a:fillRect/>
          </a:stretch>
        </p:blipFill>
        <p:spPr>
          <a:xfrm>
            <a:off x="2880360" y="2155370"/>
            <a:ext cx="5577851" cy="1097282"/>
          </a:xfrm>
          <a:prstGeom prst="rect">
            <a:avLst/>
          </a:prstGeom>
        </p:spPr>
      </p:pic>
      <p:pic>
        <p:nvPicPr>
          <p:cNvPr id="6" name="图片 5">
            <a:extLst>
              <a:ext uri="{FF2B5EF4-FFF2-40B4-BE49-F238E27FC236}">
                <a16:creationId xmlns:a16="http://schemas.microsoft.com/office/drawing/2014/main" id="{BA4F3865-F86E-4986-A502-E51C3CF30730}"/>
              </a:ext>
            </a:extLst>
          </p:cNvPr>
          <p:cNvPicPr>
            <a:picLocks noChangeAspect="1"/>
          </p:cNvPicPr>
          <p:nvPr/>
        </p:nvPicPr>
        <p:blipFill>
          <a:blip r:embed="rId4"/>
          <a:stretch>
            <a:fillRect/>
          </a:stretch>
        </p:blipFill>
        <p:spPr>
          <a:xfrm>
            <a:off x="1455457" y="4153989"/>
            <a:ext cx="8595377" cy="1097282"/>
          </a:xfrm>
          <a:prstGeom prst="rect">
            <a:avLst/>
          </a:prstGeom>
        </p:spPr>
      </p:pic>
      <p:sp>
        <p:nvSpPr>
          <p:cNvPr id="7" name="箭头: 下 6">
            <a:extLst>
              <a:ext uri="{FF2B5EF4-FFF2-40B4-BE49-F238E27FC236}">
                <a16:creationId xmlns:a16="http://schemas.microsoft.com/office/drawing/2014/main" id="{2F1CA940-9104-45B6-8D4E-FEB2ACF67D57}"/>
              </a:ext>
            </a:extLst>
          </p:cNvPr>
          <p:cNvSpPr/>
          <p:nvPr/>
        </p:nvSpPr>
        <p:spPr>
          <a:xfrm>
            <a:off x="5212080" y="3252652"/>
            <a:ext cx="535577" cy="738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57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2 . 3 Deformable DETR</a:t>
            </a:r>
            <a:br>
              <a:rPr lang="en-US" altLang="zh-CN" dirty="0"/>
            </a:br>
            <a:endParaRPr lang="en-US" altLang="zh-CN" dirty="0"/>
          </a:p>
        </p:txBody>
      </p:sp>
      <p:sp>
        <p:nvSpPr>
          <p:cNvPr id="7" name="箭头: 下 6">
            <a:extLst>
              <a:ext uri="{FF2B5EF4-FFF2-40B4-BE49-F238E27FC236}">
                <a16:creationId xmlns:a16="http://schemas.microsoft.com/office/drawing/2014/main" id="{2F1CA940-9104-45B6-8D4E-FEB2ACF67D57}"/>
              </a:ext>
            </a:extLst>
          </p:cNvPr>
          <p:cNvSpPr/>
          <p:nvPr/>
        </p:nvSpPr>
        <p:spPr>
          <a:xfrm>
            <a:off x="5212080" y="3252652"/>
            <a:ext cx="535577" cy="738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519D542-13EC-416E-B21A-5C4188A1527F}"/>
              </a:ext>
            </a:extLst>
          </p:cNvPr>
          <p:cNvPicPr>
            <a:picLocks noChangeAspect="1"/>
          </p:cNvPicPr>
          <p:nvPr/>
        </p:nvPicPr>
        <p:blipFill>
          <a:blip r:embed="rId3"/>
          <a:stretch>
            <a:fillRect/>
          </a:stretch>
        </p:blipFill>
        <p:spPr>
          <a:xfrm>
            <a:off x="2253554" y="1995165"/>
            <a:ext cx="7214630" cy="1115570"/>
          </a:xfrm>
          <a:prstGeom prst="rect">
            <a:avLst/>
          </a:prstGeom>
        </p:spPr>
      </p:pic>
      <p:pic>
        <p:nvPicPr>
          <p:cNvPr id="4" name="图片 3">
            <a:extLst>
              <a:ext uri="{FF2B5EF4-FFF2-40B4-BE49-F238E27FC236}">
                <a16:creationId xmlns:a16="http://schemas.microsoft.com/office/drawing/2014/main" id="{F3F54CC6-31EA-45A4-83F5-EFCB0934C653}"/>
              </a:ext>
            </a:extLst>
          </p:cNvPr>
          <p:cNvPicPr>
            <a:picLocks noChangeAspect="1"/>
          </p:cNvPicPr>
          <p:nvPr/>
        </p:nvPicPr>
        <p:blipFill>
          <a:blip r:embed="rId4"/>
          <a:stretch>
            <a:fillRect/>
          </a:stretch>
        </p:blipFill>
        <p:spPr>
          <a:xfrm>
            <a:off x="563869" y="4382588"/>
            <a:ext cx="11064262" cy="1097282"/>
          </a:xfrm>
          <a:prstGeom prst="rect">
            <a:avLst/>
          </a:prstGeom>
        </p:spPr>
      </p:pic>
    </p:spTree>
    <p:extLst>
      <p:ext uri="{BB962C8B-B14F-4D97-AF65-F5344CB8AC3E}">
        <p14:creationId xmlns:p14="http://schemas.microsoft.com/office/powerpoint/2010/main" val="1734424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3. </a:t>
            </a:r>
            <a:r>
              <a:rPr lang="zh-CN" altLang="en-US" dirty="0"/>
              <a:t>总结</a:t>
            </a:r>
            <a:br>
              <a:rPr lang="en-US" altLang="zh-CN" dirty="0"/>
            </a:br>
            <a:endParaRPr lang="en-US" altLang="zh-CN" dirty="0"/>
          </a:p>
        </p:txBody>
      </p:sp>
      <p:sp>
        <p:nvSpPr>
          <p:cNvPr id="17" name="文本框 16">
            <a:extLst>
              <a:ext uri="{FF2B5EF4-FFF2-40B4-BE49-F238E27FC236}">
                <a16:creationId xmlns:a16="http://schemas.microsoft.com/office/drawing/2014/main" id="{2ADF261B-53C3-4210-8061-B8E8A9D044EA}"/>
              </a:ext>
            </a:extLst>
          </p:cNvPr>
          <p:cNvSpPr txBox="1"/>
          <p:nvPr/>
        </p:nvSpPr>
        <p:spPr>
          <a:xfrm>
            <a:off x="749480" y="1582340"/>
            <a:ext cx="10543360" cy="3693319"/>
          </a:xfrm>
          <a:prstGeom prst="rect">
            <a:avLst/>
          </a:prstGeom>
          <a:noFill/>
        </p:spPr>
        <p:txBody>
          <a:bodyPr wrap="square">
            <a:spAutoFit/>
          </a:bodyPr>
          <a:lstStyle/>
          <a:p>
            <a:r>
              <a:rPr lang="en-US" altLang="zh-CN" dirty="0"/>
              <a:t>Transformer</a:t>
            </a:r>
            <a:r>
              <a:rPr lang="zh-CN" altLang="en-US" dirty="0"/>
              <a:t>相比于</a:t>
            </a:r>
            <a:r>
              <a:rPr lang="en-US" altLang="zh-CN" dirty="0"/>
              <a:t>CNN</a:t>
            </a:r>
            <a:r>
              <a:rPr lang="zh-CN" altLang="en-US" dirty="0"/>
              <a:t>的优缺点</a:t>
            </a:r>
            <a:r>
              <a:rPr lang="en-US" altLang="zh-CN" dirty="0"/>
              <a:t>?</a:t>
            </a:r>
          </a:p>
          <a:p>
            <a:endParaRPr lang="en-US" altLang="zh-CN" dirty="0"/>
          </a:p>
          <a:p>
            <a:r>
              <a:rPr lang="zh-CN" altLang="en-US" dirty="0"/>
              <a:t>优点：</a:t>
            </a:r>
          </a:p>
          <a:p>
            <a:endParaRPr lang="zh-CN" altLang="en-US" dirty="0"/>
          </a:p>
          <a:p>
            <a:r>
              <a:rPr lang="en-US" altLang="zh-CN" dirty="0"/>
              <a:t>Transformer</a:t>
            </a:r>
            <a:r>
              <a:rPr lang="zh-CN" altLang="en-US" dirty="0"/>
              <a:t>关注全局信息，能建模更加长距离的依赖关系，而</a:t>
            </a:r>
            <a:r>
              <a:rPr lang="en-US" altLang="zh-CN" dirty="0"/>
              <a:t>CNN</a:t>
            </a:r>
            <a:r>
              <a:rPr lang="zh-CN" altLang="en-US" dirty="0"/>
              <a:t>关注局部信息，全局信息的捕捉能力弱。</a:t>
            </a:r>
          </a:p>
          <a:p>
            <a:endParaRPr lang="zh-CN" altLang="en-US" dirty="0"/>
          </a:p>
          <a:p>
            <a:r>
              <a:rPr lang="en-US" altLang="zh-CN" dirty="0"/>
              <a:t>Transformer</a:t>
            </a:r>
            <a:r>
              <a:rPr lang="zh-CN" altLang="en-US" dirty="0"/>
              <a:t>避免了</a:t>
            </a:r>
            <a:r>
              <a:rPr lang="en-US" altLang="zh-CN" dirty="0"/>
              <a:t>CNN</a:t>
            </a:r>
            <a:r>
              <a:rPr lang="zh-CN" altLang="en-US" dirty="0"/>
              <a:t>中存在的归纳偏好问题。</a:t>
            </a:r>
          </a:p>
          <a:p>
            <a:endParaRPr lang="zh-CN" altLang="en-US" dirty="0"/>
          </a:p>
          <a:p>
            <a:r>
              <a:rPr lang="zh-CN" altLang="en-US" dirty="0"/>
              <a:t>缺点：</a:t>
            </a:r>
          </a:p>
          <a:p>
            <a:endParaRPr lang="zh-CN" altLang="en-US" dirty="0"/>
          </a:p>
          <a:p>
            <a:r>
              <a:rPr lang="en-US" altLang="zh-CN" dirty="0"/>
              <a:t>Transformer</a:t>
            </a:r>
            <a:r>
              <a:rPr lang="zh-CN" altLang="en-US" dirty="0"/>
              <a:t>复杂度比</a:t>
            </a:r>
            <a:r>
              <a:rPr lang="en-US" altLang="zh-CN" dirty="0"/>
              <a:t>CNN</a:t>
            </a:r>
            <a:r>
              <a:rPr lang="zh-CN" altLang="en-US" dirty="0"/>
              <a:t>高，但是</a:t>
            </a:r>
            <a:r>
              <a:rPr lang="en-US" altLang="zh-CN" dirty="0" err="1"/>
              <a:t>ViT</a:t>
            </a:r>
            <a:r>
              <a:rPr lang="zh-CN" altLang="en-US" dirty="0"/>
              <a:t>和</a:t>
            </a:r>
            <a:r>
              <a:rPr lang="en-US" altLang="zh-CN" dirty="0"/>
              <a:t>Deformable DETR</a:t>
            </a:r>
            <a:r>
              <a:rPr lang="zh-CN" altLang="en-US" dirty="0"/>
              <a:t>给出了一些解决方法来降低</a:t>
            </a:r>
            <a:r>
              <a:rPr lang="en-US" altLang="zh-CN" dirty="0"/>
              <a:t>Transformer</a:t>
            </a:r>
            <a:r>
              <a:rPr lang="zh-CN" altLang="en-US" dirty="0"/>
              <a:t>的复杂度。</a:t>
            </a:r>
          </a:p>
        </p:txBody>
      </p:sp>
    </p:spTree>
    <p:extLst>
      <p:ext uri="{BB962C8B-B14F-4D97-AF65-F5344CB8AC3E}">
        <p14:creationId xmlns:p14="http://schemas.microsoft.com/office/powerpoint/2010/main" val="3661476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3. </a:t>
            </a:r>
            <a:r>
              <a:rPr lang="zh-CN" altLang="en-US" dirty="0"/>
              <a:t>总结</a:t>
            </a:r>
            <a:br>
              <a:rPr lang="en-US" altLang="zh-CN" dirty="0"/>
            </a:br>
            <a:endParaRPr lang="en-US" altLang="zh-CN" dirty="0"/>
          </a:p>
        </p:txBody>
      </p:sp>
      <p:sp>
        <p:nvSpPr>
          <p:cNvPr id="5" name="文本框 4">
            <a:extLst>
              <a:ext uri="{FF2B5EF4-FFF2-40B4-BE49-F238E27FC236}">
                <a16:creationId xmlns:a16="http://schemas.microsoft.com/office/drawing/2014/main" id="{3E732CFE-46B4-4908-9E0D-443EE892195A}"/>
              </a:ext>
            </a:extLst>
          </p:cNvPr>
          <p:cNvSpPr txBox="1"/>
          <p:nvPr/>
        </p:nvSpPr>
        <p:spPr>
          <a:xfrm>
            <a:off x="532311" y="1567542"/>
            <a:ext cx="2086792" cy="369332"/>
          </a:xfrm>
          <a:prstGeom prst="rect">
            <a:avLst/>
          </a:prstGeom>
          <a:noFill/>
        </p:spPr>
        <p:txBody>
          <a:bodyPr wrap="square" rtlCol="0">
            <a:spAutoFit/>
          </a:bodyPr>
          <a:lstStyle/>
          <a:p>
            <a:r>
              <a:rPr lang="zh-CN" altLang="en-US" dirty="0"/>
              <a:t>复杂度分析</a:t>
            </a:r>
          </a:p>
        </p:txBody>
      </p:sp>
      <p:pic>
        <p:nvPicPr>
          <p:cNvPr id="6" name="图片 5">
            <a:extLst>
              <a:ext uri="{FF2B5EF4-FFF2-40B4-BE49-F238E27FC236}">
                <a16:creationId xmlns:a16="http://schemas.microsoft.com/office/drawing/2014/main" id="{29D15D95-5633-41E8-918D-DFA5753F47EF}"/>
              </a:ext>
            </a:extLst>
          </p:cNvPr>
          <p:cNvPicPr>
            <a:picLocks noChangeAspect="1"/>
          </p:cNvPicPr>
          <p:nvPr/>
        </p:nvPicPr>
        <p:blipFill>
          <a:blip r:embed="rId3"/>
          <a:stretch>
            <a:fillRect/>
          </a:stretch>
        </p:blipFill>
        <p:spPr>
          <a:xfrm>
            <a:off x="646110" y="2078286"/>
            <a:ext cx="10091455" cy="973412"/>
          </a:xfrm>
          <a:prstGeom prst="rect">
            <a:avLst/>
          </a:prstGeom>
        </p:spPr>
      </p:pic>
      <p:sp>
        <p:nvSpPr>
          <p:cNvPr id="8" name="文本框 7">
            <a:extLst>
              <a:ext uri="{FF2B5EF4-FFF2-40B4-BE49-F238E27FC236}">
                <a16:creationId xmlns:a16="http://schemas.microsoft.com/office/drawing/2014/main" id="{541BA6CF-0272-479D-9B2D-14335F09DAB3}"/>
              </a:ext>
            </a:extLst>
          </p:cNvPr>
          <p:cNvSpPr txBox="1"/>
          <p:nvPr/>
        </p:nvSpPr>
        <p:spPr>
          <a:xfrm>
            <a:off x="790303" y="3611880"/>
            <a:ext cx="3148148" cy="3139321"/>
          </a:xfrm>
          <a:prstGeom prst="rect">
            <a:avLst/>
          </a:prstGeom>
          <a:noFill/>
        </p:spPr>
        <p:txBody>
          <a:bodyPr wrap="square" rtlCol="0">
            <a:spAutoFit/>
          </a:bodyPr>
          <a:lstStyle/>
          <a:p>
            <a:r>
              <a:rPr lang="en-US" altLang="zh-CN" dirty="0"/>
              <a:t>Convolution</a:t>
            </a:r>
            <a:r>
              <a:rPr lang="zh-CN" altLang="en-US" dirty="0"/>
              <a:t>： </a:t>
            </a:r>
            <a:endParaRPr lang="en-US" altLang="zh-CN" dirty="0"/>
          </a:p>
          <a:p>
            <a:endParaRPr lang="en-US" altLang="zh-CN" dirty="0"/>
          </a:p>
          <a:p>
            <a:r>
              <a:rPr lang="en-US" altLang="zh-CN" dirty="0"/>
              <a:t>Self-Attention</a:t>
            </a:r>
            <a:r>
              <a:rPr lang="zh-CN" altLang="en-US" dirty="0"/>
              <a:t>：</a:t>
            </a:r>
            <a:endParaRPr lang="en-US" altLang="zh-CN" dirty="0"/>
          </a:p>
          <a:p>
            <a:endParaRPr lang="en-US" altLang="zh-CN" dirty="0"/>
          </a:p>
          <a:p>
            <a:r>
              <a:rPr lang="en-US" altLang="zh-CN" dirty="0"/>
              <a:t>Transformer</a:t>
            </a:r>
            <a:r>
              <a:rPr lang="zh-CN" altLang="en-US" dirty="0"/>
              <a:t>：</a:t>
            </a:r>
            <a:endParaRPr lang="en-US" altLang="zh-CN" dirty="0"/>
          </a:p>
          <a:p>
            <a:endParaRPr lang="en-US" altLang="zh-CN" dirty="0"/>
          </a:p>
          <a:p>
            <a:r>
              <a:rPr lang="en-US" altLang="zh-CN" dirty="0" err="1"/>
              <a:t>ViT</a:t>
            </a:r>
            <a:r>
              <a:rPr lang="zh-CN" altLang="en-US" dirty="0"/>
              <a:t>：</a:t>
            </a:r>
            <a:endParaRPr lang="en-US" altLang="zh-CN" dirty="0"/>
          </a:p>
          <a:p>
            <a:endParaRPr lang="en-US" altLang="zh-CN" dirty="0"/>
          </a:p>
          <a:p>
            <a:r>
              <a:rPr lang="en-US" altLang="zh-CN" dirty="0"/>
              <a:t>DETR</a:t>
            </a:r>
            <a:r>
              <a:rPr lang="zh-CN" altLang="en-US" dirty="0"/>
              <a:t>：</a:t>
            </a:r>
            <a:endParaRPr lang="en-US" altLang="zh-CN" dirty="0"/>
          </a:p>
          <a:p>
            <a:endParaRPr lang="en-US" altLang="zh-CN" dirty="0"/>
          </a:p>
          <a:p>
            <a:r>
              <a:rPr lang="en-US" altLang="zh-CN" dirty="0"/>
              <a:t>Deformable DETR</a:t>
            </a:r>
            <a:r>
              <a:rPr lang="zh-CN" altLang="en-US" dirty="0"/>
              <a:t>：</a:t>
            </a:r>
            <a:endParaRPr lang="en-US" altLang="zh-CN" dirty="0"/>
          </a:p>
        </p:txBody>
      </p:sp>
      <p:pic>
        <p:nvPicPr>
          <p:cNvPr id="9" name="图片 8">
            <a:extLst>
              <a:ext uri="{FF2B5EF4-FFF2-40B4-BE49-F238E27FC236}">
                <a16:creationId xmlns:a16="http://schemas.microsoft.com/office/drawing/2014/main" id="{25A17807-5228-4449-86E5-6BC0FCBDCF8D}"/>
              </a:ext>
            </a:extLst>
          </p:cNvPr>
          <p:cNvPicPr>
            <a:picLocks noChangeAspect="1"/>
          </p:cNvPicPr>
          <p:nvPr/>
        </p:nvPicPr>
        <p:blipFill>
          <a:blip r:embed="rId4"/>
          <a:stretch>
            <a:fillRect/>
          </a:stretch>
        </p:blipFill>
        <p:spPr>
          <a:xfrm>
            <a:off x="2305157" y="3592286"/>
            <a:ext cx="2212852" cy="585217"/>
          </a:xfrm>
          <a:prstGeom prst="rect">
            <a:avLst/>
          </a:prstGeom>
        </p:spPr>
      </p:pic>
      <p:pic>
        <p:nvPicPr>
          <p:cNvPr id="10" name="图片 9">
            <a:extLst>
              <a:ext uri="{FF2B5EF4-FFF2-40B4-BE49-F238E27FC236}">
                <a16:creationId xmlns:a16="http://schemas.microsoft.com/office/drawing/2014/main" id="{7B6F0AFD-23C3-45C9-A482-6A0E5FF66188}"/>
              </a:ext>
            </a:extLst>
          </p:cNvPr>
          <p:cNvPicPr>
            <a:picLocks noChangeAspect="1"/>
          </p:cNvPicPr>
          <p:nvPr/>
        </p:nvPicPr>
        <p:blipFill>
          <a:blip r:embed="rId5"/>
          <a:stretch>
            <a:fillRect/>
          </a:stretch>
        </p:blipFill>
        <p:spPr>
          <a:xfrm>
            <a:off x="2371778" y="4177503"/>
            <a:ext cx="1566673" cy="632696"/>
          </a:xfrm>
          <a:prstGeom prst="rect">
            <a:avLst/>
          </a:prstGeom>
        </p:spPr>
      </p:pic>
      <p:pic>
        <p:nvPicPr>
          <p:cNvPr id="13" name="图片 12">
            <a:extLst>
              <a:ext uri="{FF2B5EF4-FFF2-40B4-BE49-F238E27FC236}">
                <a16:creationId xmlns:a16="http://schemas.microsoft.com/office/drawing/2014/main" id="{1918AA0A-348A-43AF-B35A-905EEDA89CC8}"/>
              </a:ext>
            </a:extLst>
          </p:cNvPr>
          <p:cNvPicPr>
            <a:picLocks noChangeAspect="1"/>
          </p:cNvPicPr>
          <p:nvPr/>
        </p:nvPicPr>
        <p:blipFill>
          <a:blip r:embed="rId5"/>
          <a:stretch>
            <a:fillRect/>
          </a:stretch>
        </p:blipFill>
        <p:spPr>
          <a:xfrm>
            <a:off x="2171481" y="4737685"/>
            <a:ext cx="1566673" cy="632696"/>
          </a:xfrm>
          <a:prstGeom prst="rect">
            <a:avLst/>
          </a:prstGeom>
        </p:spPr>
      </p:pic>
      <p:pic>
        <p:nvPicPr>
          <p:cNvPr id="14" name="图片 13">
            <a:extLst>
              <a:ext uri="{FF2B5EF4-FFF2-40B4-BE49-F238E27FC236}">
                <a16:creationId xmlns:a16="http://schemas.microsoft.com/office/drawing/2014/main" id="{7134799F-4E8A-4368-AAE5-C3D460FB7F86}"/>
              </a:ext>
            </a:extLst>
          </p:cNvPr>
          <p:cNvPicPr>
            <a:picLocks noChangeAspect="1"/>
          </p:cNvPicPr>
          <p:nvPr/>
        </p:nvPicPr>
        <p:blipFill>
          <a:blip r:embed="rId6"/>
          <a:stretch>
            <a:fillRect/>
          </a:stretch>
        </p:blipFill>
        <p:spPr>
          <a:xfrm>
            <a:off x="1230330" y="5271740"/>
            <a:ext cx="2181253" cy="508960"/>
          </a:xfrm>
          <a:prstGeom prst="rect">
            <a:avLst/>
          </a:prstGeom>
        </p:spPr>
      </p:pic>
      <p:pic>
        <p:nvPicPr>
          <p:cNvPr id="15" name="图片 14">
            <a:extLst>
              <a:ext uri="{FF2B5EF4-FFF2-40B4-BE49-F238E27FC236}">
                <a16:creationId xmlns:a16="http://schemas.microsoft.com/office/drawing/2014/main" id="{1C6AC738-F1CD-48CE-AEDE-87D33E826123}"/>
              </a:ext>
            </a:extLst>
          </p:cNvPr>
          <p:cNvPicPr>
            <a:picLocks noChangeAspect="1"/>
          </p:cNvPicPr>
          <p:nvPr/>
        </p:nvPicPr>
        <p:blipFill>
          <a:blip r:embed="rId7"/>
          <a:stretch>
            <a:fillRect/>
          </a:stretch>
        </p:blipFill>
        <p:spPr>
          <a:xfrm>
            <a:off x="1558141" y="5800294"/>
            <a:ext cx="1853442" cy="540588"/>
          </a:xfrm>
          <a:prstGeom prst="rect">
            <a:avLst/>
          </a:prstGeom>
        </p:spPr>
      </p:pic>
      <p:pic>
        <p:nvPicPr>
          <p:cNvPr id="16" name="图片 15">
            <a:extLst>
              <a:ext uri="{FF2B5EF4-FFF2-40B4-BE49-F238E27FC236}">
                <a16:creationId xmlns:a16="http://schemas.microsoft.com/office/drawing/2014/main" id="{13303BE8-D0FE-46D2-8C21-26CF8B4817FF}"/>
              </a:ext>
            </a:extLst>
          </p:cNvPr>
          <p:cNvPicPr>
            <a:picLocks noChangeAspect="1"/>
          </p:cNvPicPr>
          <p:nvPr/>
        </p:nvPicPr>
        <p:blipFill>
          <a:blip r:embed="rId8"/>
          <a:stretch>
            <a:fillRect/>
          </a:stretch>
        </p:blipFill>
        <p:spPr>
          <a:xfrm>
            <a:off x="2996945" y="6376571"/>
            <a:ext cx="1482417" cy="471679"/>
          </a:xfrm>
          <a:prstGeom prst="rect">
            <a:avLst/>
          </a:prstGeom>
        </p:spPr>
      </p:pic>
      <p:sp>
        <p:nvSpPr>
          <p:cNvPr id="17" name="文本框 16">
            <a:extLst>
              <a:ext uri="{FF2B5EF4-FFF2-40B4-BE49-F238E27FC236}">
                <a16:creationId xmlns:a16="http://schemas.microsoft.com/office/drawing/2014/main" id="{03CFF7CC-E0AA-4F6E-95EC-3CB502079006}"/>
              </a:ext>
            </a:extLst>
          </p:cNvPr>
          <p:cNvSpPr txBox="1"/>
          <p:nvPr/>
        </p:nvSpPr>
        <p:spPr>
          <a:xfrm>
            <a:off x="4049486" y="4177503"/>
            <a:ext cx="1776548" cy="369332"/>
          </a:xfrm>
          <a:prstGeom prst="rect">
            <a:avLst/>
          </a:prstGeom>
          <a:noFill/>
        </p:spPr>
        <p:txBody>
          <a:bodyPr wrap="square" rtlCol="0">
            <a:spAutoFit/>
          </a:bodyPr>
          <a:lstStyle/>
          <a:p>
            <a:r>
              <a:rPr lang="en-US" altLang="zh-CN" dirty="0"/>
              <a:t>n</a:t>
            </a:r>
            <a:r>
              <a:rPr lang="zh-CN" altLang="en-US" dirty="0"/>
              <a:t>为序列长度</a:t>
            </a:r>
          </a:p>
        </p:txBody>
      </p:sp>
    </p:spTree>
    <p:extLst>
      <p:ext uri="{BB962C8B-B14F-4D97-AF65-F5344CB8AC3E}">
        <p14:creationId xmlns:p14="http://schemas.microsoft.com/office/powerpoint/2010/main" val="1752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3. </a:t>
            </a:r>
            <a:r>
              <a:rPr lang="zh-CN" altLang="en-US" dirty="0"/>
              <a:t>总结</a:t>
            </a:r>
            <a:br>
              <a:rPr lang="en-US" altLang="zh-CN" dirty="0"/>
            </a:br>
            <a:endParaRPr lang="en-US" altLang="zh-CN" dirty="0"/>
          </a:p>
        </p:txBody>
      </p:sp>
      <p:sp>
        <p:nvSpPr>
          <p:cNvPr id="3" name="文本框 2">
            <a:extLst>
              <a:ext uri="{FF2B5EF4-FFF2-40B4-BE49-F238E27FC236}">
                <a16:creationId xmlns:a16="http://schemas.microsoft.com/office/drawing/2014/main" id="{AAC096B5-A0CF-46B5-B836-7F70EB1F9F89}"/>
              </a:ext>
            </a:extLst>
          </p:cNvPr>
          <p:cNvSpPr txBox="1"/>
          <p:nvPr/>
        </p:nvSpPr>
        <p:spPr>
          <a:xfrm>
            <a:off x="973183" y="1783080"/>
            <a:ext cx="10339251" cy="2677656"/>
          </a:xfrm>
          <a:prstGeom prst="rect">
            <a:avLst/>
          </a:prstGeom>
          <a:noFill/>
        </p:spPr>
        <p:txBody>
          <a:bodyPr wrap="square" rtlCol="0">
            <a:spAutoFit/>
          </a:bodyPr>
          <a:lstStyle/>
          <a:p>
            <a:pPr marL="342900" indent="-342900">
              <a:buAutoNum type="arabicPeriod"/>
            </a:pPr>
            <a:r>
              <a:rPr lang="zh-CN" altLang="en-US" sz="2400" dirty="0"/>
              <a:t>点乘物理意义上就是衡量两个向量间的相似度</a:t>
            </a:r>
            <a:endParaRPr lang="en-US" altLang="zh-CN" sz="2400" dirty="0"/>
          </a:p>
          <a:p>
            <a:pPr marL="342900" indent="-342900">
              <a:buAutoNum type="arabicPeriod"/>
            </a:pPr>
            <a:r>
              <a:rPr lang="zh-CN" altLang="en-US" sz="2400" dirty="0"/>
              <a:t>其实是为了更好理解组成的，物理意义上他们是一致的</a:t>
            </a:r>
            <a:endParaRPr lang="en-US" altLang="zh-CN" sz="2400" dirty="0"/>
          </a:p>
          <a:p>
            <a:pPr marL="342900" indent="-342900">
              <a:buAutoNum type="arabicPeriod"/>
            </a:pPr>
            <a:r>
              <a:rPr lang="zh-CN" altLang="en-US" sz="2400" dirty="0"/>
              <a:t>如果一个句子有</a:t>
            </a:r>
            <a:r>
              <a:rPr lang="en-US" altLang="zh-CN" sz="2400" dirty="0"/>
              <a:t>6</a:t>
            </a:r>
            <a:r>
              <a:rPr lang="zh-CN" altLang="en-US" sz="2400" dirty="0"/>
              <a:t>个单词，</a:t>
            </a:r>
            <a:r>
              <a:rPr lang="en-US" altLang="zh-CN" sz="2400" dirty="0"/>
              <a:t>embedding</a:t>
            </a:r>
            <a:r>
              <a:rPr lang="zh-CN" altLang="en-US" sz="2400" dirty="0"/>
              <a:t>维度是</a:t>
            </a:r>
            <a:r>
              <a:rPr lang="en-US" altLang="zh-CN" sz="2400" dirty="0"/>
              <a:t>300</a:t>
            </a:r>
            <a:r>
              <a:rPr lang="zh-CN" altLang="en-US" sz="2400" dirty="0"/>
              <a:t>，那么他们大小都是（</a:t>
            </a:r>
            <a:r>
              <a:rPr lang="en-US" altLang="zh-CN" sz="2400" dirty="0"/>
              <a:t>6,300</a:t>
            </a:r>
            <a:r>
              <a:rPr lang="zh-CN" altLang="en-US" sz="2400" dirty="0"/>
              <a:t>）的矩阵</a:t>
            </a:r>
            <a:endParaRPr lang="en-US" altLang="zh-CN" sz="2400" dirty="0"/>
          </a:p>
          <a:p>
            <a:pPr marL="342900" indent="-342900">
              <a:buAutoNum type="arabicPeriod"/>
            </a:pPr>
            <a:endParaRPr lang="en-US" altLang="zh-CN" sz="2400" dirty="0"/>
          </a:p>
          <a:p>
            <a:pPr marL="342900" indent="-342900">
              <a:buAutoNum type="arabicPeriod"/>
            </a:pPr>
            <a:r>
              <a:rPr lang="zh-CN" altLang="en-US" sz="2400" dirty="0"/>
              <a:t>总的来说，就是使用</a:t>
            </a:r>
            <a:r>
              <a:rPr lang="en-US" altLang="zh-CN" sz="2400" dirty="0"/>
              <a:t>K</a:t>
            </a:r>
            <a:r>
              <a:rPr lang="zh-CN" altLang="en-US" sz="2400" dirty="0"/>
              <a:t>与</a:t>
            </a:r>
            <a:r>
              <a:rPr lang="en-US" altLang="zh-CN" sz="2400" dirty="0"/>
              <a:t>Q</a:t>
            </a:r>
            <a:r>
              <a:rPr lang="zh-CN" altLang="en-US" sz="2400" dirty="0"/>
              <a:t>点乘得到一个注意力得分矩阵，用于作用于</a:t>
            </a:r>
            <a:r>
              <a:rPr lang="en-US" altLang="zh-CN" sz="2400" dirty="0"/>
              <a:t>V</a:t>
            </a:r>
            <a:r>
              <a:rPr lang="zh-CN" altLang="en-US" sz="2400" dirty="0"/>
              <a:t>上对其进行提炼，至于</a:t>
            </a:r>
            <a:r>
              <a:rPr lang="en-US" altLang="zh-CN" sz="2400" dirty="0" err="1"/>
              <a:t>W_k</a:t>
            </a:r>
            <a:r>
              <a:rPr lang="en-US" altLang="zh-CN" sz="2400" dirty="0"/>
              <a:t> </a:t>
            </a:r>
            <a:r>
              <a:rPr lang="en-US" altLang="zh-CN" sz="2400" dirty="0" err="1"/>
              <a:t>W_q</a:t>
            </a:r>
            <a:r>
              <a:rPr lang="zh-CN" altLang="en-US" sz="2400" dirty="0"/>
              <a:t>不共享权重，是为了增强表达能力。</a:t>
            </a:r>
            <a:endParaRPr lang="en-US" altLang="zh-CN" sz="2400" dirty="0"/>
          </a:p>
        </p:txBody>
      </p:sp>
      <p:sp>
        <p:nvSpPr>
          <p:cNvPr id="17" name="文本框 16">
            <a:extLst>
              <a:ext uri="{FF2B5EF4-FFF2-40B4-BE49-F238E27FC236}">
                <a16:creationId xmlns:a16="http://schemas.microsoft.com/office/drawing/2014/main" id="{58E8C9F6-F215-4686-963E-A55E0424CB24}"/>
              </a:ext>
            </a:extLst>
          </p:cNvPr>
          <p:cNvSpPr txBox="1"/>
          <p:nvPr/>
        </p:nvSpPr>
        <p:spPr>
          <a:xfrm>
            <a:off x="775607" y="4729481"/>
            <a:ext cx="10615204" cy="646331"/>
          </a:xfrm>
          <a:prstGeom prst="rect">
            <a:avLst/>
          </a:prstGeom>
          <a:noFill/>
        </p:spPr>
        <p:txBody>
          <a:bodyPr wrap="square">
            <a:spAutoFit/>
          </a:bodyPr>
          <a:lstStyle/>
          <a:p>
            <a:pPr algn="just"/>
            <a:r>
              <a:rPr lang="en-US" altLang="zh-CN" b="0" i="0" dirty="0">
                <a:solidFill>
                  <a:srgbClr val="000000"/>
                </a:solidFill>
                <a:effectLst/>
                <a:latin typeface="PingFangSC-Regular"/>
              </a:rPr>
              <a:t>https://medium.com/dissecting-bert/dissecting-bert-part-1-d3c3d495cdb3</a:t>
            </a:r>
            <a:endParaRPr lang="en-US" altLang="zh-CN" b="0" i="0" dirty="0">
              <a:solidFill>
                <a:srgbClr val="333333"/>
              </a:solidFill>
              <a:effectLst/>
              <a:latin typeface="mp-quote"/>
            </a:endParaRPr>
          </a:p>
          <a:p>
            <a:pPr algn="just"/>
            <a:r>
              <a:rPr lang="en-US" altLang="zh-CN" b="0" i="0" dirty="0">
                <a:solidFill>
                  <a:srgbClr val="000000"/>
                </a:solidFill>
                <a:effectLst/>
                <a:latin typeface="PingFangSC-Regular"/>
              </a:rPr>
              <a:t>https://www.zhihu.com/question/319339652/answer/730848834</a:t>
            </a:r>
            <a:endParaRPr lang="en-US" altLang="zh-CN" b="0" i="0" dirty="0">
              <a:solidFill>
                <a:srgbClr val="333333"/>
              </a:solidFill>
              <a:effectLst/>
              <a:latin typeface="mp-quote"/>
            </a:endParaRPr>
          </a:p>
        </p:txBody>
      </p:sp>
      <p:sp>
        <p:nvSpPr>
          <p:cNvPr id="19" name="文本框 18">
            <a:extLst>
              <a:ext uri="{FF2B5EF4-FFF2-40B4-BE49-F238E27FC236}">
                <a16:creationId xmlns:a16="http://schemas.microsoft.com/office/drawing/2014/main" id="{21F6EAF4-C08C-49AA-A5D8-ACE6D1C75168}"/>
              </a:ext>
            </a:extLst>
          </p:cNvPr>
          <p:cNvSpPr txBox="1"/>
          <p:nvPr/>
        </p:nvSpPr>
        <p:spPr>
          <a:xfrm>
            <a:off x="592726" y="1297522"/>
            <a:ext cx="6097088" cy="369332"/>
          </a:xfrm>
          <a:prstGeom prst="rect">
            <a:avLst/>
          </a:prstGeom>
          <a:noFill/>
        </p:spPr>
        <p:txBody>
          <a:bodyPr wrap="square">
            <a:spAutoFit/>
          </a:bodyPr>
          <a:lstStyle/>
          <a:p>
            <a:r>
              <a:rPr lang="en-US" altLang="zh-CN" sz="1800" dirty="0"/>
              <a:t>QKV</a:t>
            </a:r>
            <a:r>
              <a:rPr lang="zh-CN" altLang="en-US" sz="1800" dirty="0"/>
              <a:t>几个矩阵的意义：</a:t>
            </a:r>
            <a:endParaRPr lang="en-US" altLang="zh-CN" sz="1800" dirty="0"/>
          </a:p>
        </p:txBody>
      </p:sp>
    </p:spTree>
    <p:extLst>
      <p:ext uri="{BB962C8B-B14F-4D97-AF65-F5344CB8AC3E}">
        <p14:creationId xmlns:p14="http://schemas.microsoft.com/office/powerpoint/2010/main" val="123173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29172-2A2B-41F4-9078-645E6594C2AC}"/>
              </a:ext>
            </a:extLst>
          </p:cNvPr>
          <p:cNvSpPr>
            <a:spLocks noGrp="1"/>
          </p:cNvSpPr>
          <p:nvPr>
            <p:ph type="title"/>
          </p:nvPr>
        </p:nvSpPr>
        <p:spPr/>
        <p:txBody>
          <a:bodyPr/>
          <a:lstStyle/>
          <a:p>
            <a:r>
              <a:rPr lang="en-US" altLang="zh-CN" dirty="0"/>
              <a:t>3. </a:t>
            </a:r>
            <a:r>
              <a:rPr lang="zh-CN" altLang="en-US" dirty="0"/>
              <a:t>总结</a:t>
            </a:r>
            <a:br>
              <a:rPr lang="en-US" altLang="zh-CN" dirty="0"/>
            </a:br>
            <a:endParaRPr lang="en-US" altLang="zh-CN" dirty="0"/>
          </a:p>
        </p:txBody>
      </p:sp>
      <p:sp>
        <p:nvSpPr>
          <p:cNvPr id="3" name="文本框 2">
            <a:extLst>
              <a:ext uri="{FF2B5EF4-FFF2-40B4-BE49-F238E27FC236}">
                <a16:creationId xmlns:a16="http://schemas.microsoft.com/office/drawing/2014/main" id="{AAC096B5-A0CF-46B5-B836-7F70EB1F9F89}"/>
              </a:ext>
            </a:extLst>
          </p:cNvPr>
          <p:cNvSpPr txBox="1"/>
          <p:nvPr/>
        </p:nvSpPr>
        <p:spPr>
          <a:xfrm>
            <a:off x="646111" y="1483916"/>
            <a:ext cx="10339251" cy="369332"/>
          </a:xfrm>
          <a:prstGeom prst="rect">
            <a:avLst/>
          </a:prstGeom>
          <a:noFill/>
        </p:spPr>
        <p:txBody>
          <a:bodyPr wrap="square" rtlCol="0">
            <a:spAutoFit/>
          </a:bodyPr>
          <a:lstStyle/>
          <a:p>
            <a:r>
              <a:rPr lang="zh-CN" altLang="en-US" dirty="0"/>
              <a:t>归纳偏好是什么？</a:t>
            </a:r>
            <a:endParaRPr lang="en-US" altLang="zh-CN" dirty="0"/>
          </a:p>
        </p:txBody>
      </p:sp>
      <p:sp>
        <p:nvSpPr>
          <p:cNvPr id="8" name="文本框 7">
            <a:extLst>
              <a:ext uri="{FF2B5EF4-FFF2-40B4-BE49-F238E27FC236}">
                <a16:creationId xmlns:a16="http://schemas.microsoft.com/office/drawing/2014/main" id="{64FA6D2C-111B-475C-BD78-F1BE0B7316DC}"/>
              </a:ext>
            </a:extLst>
          </p:cNvPr>
          <p:cNvSpPr txBox="1"/>
          <p:nvPr/>
        </p:nvSpPr>
        <p:spPr>
          <a:xfrm>
            <a:off x="742949" y="2286395"/>
            <a:ext cx="10902587" cy="3477875"/>
          </a:xfrm>
          <a:prstGeom prst="rect">
            <a:avLst/>
          </a:prstGeom>
          <a:noFill/>
        </p:spPr>
        <p:txBody>
          <a:bodyPr wrap="square">
            <a:spAutoFit/>
          </a:bodyPr>
          <a:lstStyle/>
          <a:p>
            <a:r>
              <a:rPr lang="en-US" altLang="zh-CN" sz="2000" dirty="0"/>
              <a:t>1. </a:t>
            </a:r>
            <a:r>
              <a:rPr lang="zh-CN" altLang="en-US" sz="2000" dirty="0"/>
              <a:t>在机器学习中，很多学习算法经常会对学习的问题做一些假设，这些假设就称为归纳偏好</a:t>
            </a:r>
            <a:r>
              <a:rPr lang="en-US" altLang="zh-CN" sz="2000" dirty="0"/>
              <a:t>(Inductive Bias)</a:t>
            </a:r>
            <a:r>
              <a:rPr lang="zh-CN" altLang="en-US" sz="2000" dirty="0"/>
              <a:t>。</a:t>
            </a:r>
            <a:endParaRPr lang="en-US" altLang="zh-CN" sz="2000" dirty="0"/>
          </a:p>
          <a:p>
            <a:endParaRPr lang="en-US" altLang="zh-CN" sz="2000" dirty="0"/>
          </a:p>
          <a:p>
            <a:r>
              <a:rPr lang="zh-CN" altLang="en-US" sz="2000" dirty="0"/>
              <a:t>归纳偏置可以理解为，从现实生活中观察到的现象中归纳出一定的规则</a:t>
            </a:r>
            <a:r>
              <a:rPr lang="en-US" altLang="zh-CN" sz="2000" dirty="0"/>
              <a:t>(heuristics)</a:t>
            </a:r>
            <a:r>
              <a:rPr lang="zh-CN" altLang="en-US" sz="2000" dirty="0"/>
              <a:t>，然后对模型做一定的约束，从而可以起到“模型选择”的作用，即从假设空间中选择出更符合现实规则的模型。可以把归纳偏好理解为贝叶斯学习中的“先验”。</a:t>
            </a:r>
          </a:p>
          <a:p>
            <a:endParaRPr lang="zh-CN" altLang="en-US" sz="2000" dirty="0"/>
          </a:p>
          <a:p>
            <a:r>
              <a:rPr lang="zh-CN" altLang="en-US" sz="2000" dirty="0"/>
              <a:t>在</a:t>
            </a:r>
            <a:r>
              <a:rPr lang="en-US" altLang="zh-CN" sz="2000" dirty="0"/>
              <a:t>CNN</a:t>
            </a:r>
            <a:r>
              <a:rPr lang="zh-CN" altLang="en-US" sz="2000" dirty="0"/>
              <a:t>中，假设特征具有局部性</a:t>
            </a:r>
            <a:r>
              <a:rPr lang="en-US" altLang="zh-CN" sz="2000" dirty="0"/>
              <a:t>(Locality)</a:t>
            </a:r>
            <a:r>
              <a:rPr lang="zh-CN" altLang="en-US" sz="2000" dirty="0"/>
              <a:t>的特点，即把相邻的一些特征融合到一起，会更容易得到“解”；</a:t>
            </a:r>
            <a:endParaRPr lang="en-US" altLang="zh-CN" sz="2000" dirty="0"/>
          </a:p>
          <a:p>
            <a:endParaRPr lang="en-US" altLang="zh-CN" sz="2000" dirty="0"/>
          </a:p>
          <a:p>
            <a:r>
              <a:rPr lang="zh-CN" altLang="en-US" sz="2000" dirty="0"/>
              <a:t>在</a:t>
            </a:r>
            <a:r>
              <a:rPr lang="en-US" altLang="zh-CN" sz="2000" dirty="0"/>
              <a:t>RNN</a:t>
            </a:r>
            <a:r>
              <a:rPr lang="zh-CN" altLang="en-US" sz="2000" dirty="0"/>
              <a:t>中，假设每一时刻的计算依赖于历史计算结果；</a:t>
            </a:r>
            <a:endParaRPr lang="en-US" altLang="zh-CN" sz="2000" dirty="0"/>
          </a:p>
        </p:txBody>
      </p:sp>
    </p:spTree>
    <p:extLst>
      <p:ext uri="{BB962C8B-B14F-4D97-AF65-F5344CB8AC3E}">
        <p14:creationId xmlns:p14="http://schemas.microsoft.com/office/powerpoint/2010/main" val="413096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6EDF0-00DD-4A4B-86D9-314F67D1F460}"/>
              </a:ext>
            </a:extLst>
          </p:cNvPr>
          <p:cNvSpPr>
            <a:spLocks noGrp="1"/>
          </p:cNvSpPr>
          <p:nvPr>
            <p:ph type="title"/>
          </p:nvPr>
        </p:nvSpPr>
        <p:spPr/>
        <p:txBody>
          <a:bodyPr/>
          <a:lstStyle/>
          <a:p>
            <a:r>
              <a:rPr lang="en-US" altLang="zh-CN" dirty="0"/>
              <a:t>1.Transformer</a:t>
            </a:r>
            <a:r>
              <a:rPr lang="zh-CN" altLang="en-US" dirty="0"/>
              <a:t>简介</a:t>
            </a:r>
          </a:p>
        </p:txBody>
      </p:sp>
      <p:sp>
        <p:nvSpPr>
          <p:cNvPr id="3" name="内容占位符 2">
            <a:extLst>
              <a:ext uri="{FF2B5EF4-FFF2-40B4-BE49-F238E27FC236}">
                <a16:creationId xmlns:a16="http://schemas.microsoft.com/office/drawing/2014/main" id="{176E15CF-E3DC-4B1F-8556-D91C5E38A751}"/>
              </a:ext>
            </a:extLst>
          </p:cNvPr>
          <p:cNvSpPr>
            <a:spLocks noGrp="1"/>
          </p:cNvSpPr>
          <p:nvPr>
            <p:ph idx="1"/>
          </p:nvPr>
        </p:nvSpPr>
        <p:spPr/>
        <p:txBody>
          <a:bodyPr/>
          <a:lstStyle/>
          <a:p>
            <a:r>
              <a:rPr lang="en-US" altLang="zh-CN" dirty="0"/>
              <a:t>Transformer</a:t>
            </a:r>
            <a:r>
              <a:rPr lang="zh-CN" altLang="en-US" dirty="0"/>
              <a:t>的是一种网络模型，基本结构是编码器</a:t>
            </a:r>
            <a:r>
              <a:rPr lang="en-US" altLang="zh-CN" dirty="0"/>
              <a:t>-</a:t>
            </a:r>
            <a:r>
              <a:rPr lang="zh-CN" altLang="en-US" dirty="0"/>
              <a:t>解码器（</a:t>
            </a:r>
            <a:r>
              <a:rPr lang="en-US" altLang="zh-CN" dirty="0"/>
              <a:t>Encoder-Decoder</a:t>
            </a:r>
            <a:r>
              <a:rPr lang="zh-CN" altLang="en-US" dirty="0"/>
              <a:t>）。通过多个编码器的迭代以及解码器的迭代最终输出结果。</a:t>
            </a:r>
            <a:endParaRPr lang="en-US" altLang="zh-CN" dirty="0"/>
          </a:p>
          <a:p>
            <a:endParaRPr lang="en-US" altLang="zh-CN" dirty="0"/>
          </a:p>
        </p:txBody>
      </p:sp>
      <p:pic>
        <p:nvPicPr>
          <p:cNvPr id="4" name="图片 3">
            <a:extLst>
              <a:ext uri="{FF2B5EF4-FFF2-40B4-BE49-F238E27FC236}">
                <a16:creationId xmlns:a16="http://schemas.microsoft.com/office/drawing/2014/main" id="{B0519CF1-94A6-4E01-93C0-266D5A0CF69C}"/>
              </a:ext>
            </a:extLst>
          </p:cNvPr>
          <p:cNvPicPr>
            <a:picLocks noChangeAspect="1"/>
          </p:cNvPicPr>
          <p:nvPr/>
        </p:nvPicPr>
        <p:blipFill>
          <a:blip r:embed="rId2"/>
          <a:stretch>
            <a:fillRect/>
          </a:stretch>
        </p:blipFill>
        <p:spPr>
          <a:xfrm>
            <a:off x="855617" y="2880360"/>
            <a:ext cx="4623165" cy="3145970"/>
          </a:xfrm>
          <a:prstGeom prst="rect">
            <a:avLst/>
          </a:prstGeom>
        </p:spPr>
      </p:pic>
      <p:pic>
        <p:nvPicPr>
          <p:cNvPr id="5" name="图片 4">
            <a:extLst>
              <a:ext uri="{FF2B5EF4-FFF2-40B4-BE49-F238E27FC236}">
                <a16:creationId xmlns:a16="http://schemas.microsoft.com/office/drawing/2014/main" id="{DD213849-B471-4B07-9DE6-753B3FC90D8C}"/>
              </a:ext>
            </a:extLst>
          </p:cNvPr>
          <p:cNvPicPr>
            <a:picLocks noChangeAspect="1"/>
          </p:cNvPicPr>
          <p:nvPr/>
        </p:nvPicPr>
        <p:blipFill>
          <a:blip r:embed="rId3"/>
          <a:stretch>
            <a:fillRect/>
          </a:stretch>
        </p:blipFill>
        <p:spPr>
          <a:xfrm>
            <a:off x="6250576" y="2880360"/>
            <a:ext cx="4429125" cy="3104133"/>
          </a:xfrm>
          <a:prstGeom prst="rect">
            <a:avLst/>
          </a:prstGeom>
        </p:spPr>
      </p:pic>
    </p:spTree>
    <p:extLst>
      <p:ext uri="{BB962C8B-B14F-4D97-AF65-F5344CB8AC3E}">
        <p14:creationId xmlns:p14="http://schemas.microsoft.com/office/powerpoint/2010/main" val="4174224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646111" y="1393244"/>
            <a:ext cx="8946541" cy="4195481"/>
          </a:xfrm>
        </p:spPr>
        <p:txBody>
          <a:bodyPr/>
          <a:lstStyle/>
          <a:p>
            <a:r>
              <a:rPr lang="zh-CN" altLang="en-US" dirty="0"/>
              <a:t>流程：</a:t>
            </a:r>
            <a:endParaRPr lang="en-US" altLang="zh-CN" dirty="0"/>
          </a:p>
          <a:p>
            <a:r>
              <a:rPr lang="en-US" altLang="zh-CN" dirty="0"/>
              <a:t>1. </a:t>
            </a:r>
            <a:r>
              <a:rPr lang="zh-CN" altLang="en-US" dirty="0"/>
              <a:t>词嵌入算法（将一个个单词转化为词向量，一个句子组成矩阵形式）</a:t>
            </a:r>
            <a:endParaRPr lang="en-US" altLang="zh-CN" dirty="0"/>
          </a:p>
          <a:p>
            <a:r>
              <a:rPr lang="en-US" altLang="zh-CN" dirty="0"/>
              <a:t>2.</a:t>
            </a:r>
            <a:r>
              <a:rPr lang="zh-CN" altLang="en-US" dirty="0"/>
              <a:t>位置编码</a:t>
            </a:r>
            <a:endParaRPr lang="en-US" altLang="zh-CN" dirty="0"/>
          </a:p>
          <a:p>
            <a:r>
              <a:rPr lang="en-US" altLang="zh-CN" dirty="0"/>
              <a:t>3.</a:t>
            </a:r>
            <a:r>
              <a:rPr lang="zh-CN" altLang="en-US" dirty="0"/>
              <a:t>堆叠的编码器</a:t>
            </a:r>
            <a:endParaRPr lang="en-US" altLang="zh-CN" dirty="0"/>
          </a:p>
          <a:p>
            <a:r>
              <a:rPr lang="en-US" altLang="zh-CN" dirty="0"/>
              <a:t>4.</a:t>
            </a:r>
            <a:r>
              <a:rPr lang="zh-CN" altLang="en-US" dirty="0"/>
              <a:t>堆叠的解码器</a:t>
            </a:r>
            <a:endParaRPr lang="en-US" altLang="zh-CN" dirty="0"/>
          </a:p>
          <a:p>
            <a:r>
              <a:rPr lang="en-US" altLang="zh-CN" dirty="0"/>
              <a:t>5.softmax</a:t>
            </a:r>
          </a:p>
          <a:p>
            <a:endParaRPr lang="en-US" altLang="zh-CN" dirty="0"/>
          </a:p>
          <a:p>
            <a:pPr marL="0" indent="0">
              <a:buNone/>
            </a:pPr>
            <a:endParaRPr lang="en-US" altLang="zh-CN" dirty="0"/>
          </a:p>
        </p:txBody>
      </p:sp>
      <p:pic>
        <p:nvPicPr>
          <p:cNvPr id="3" name="图片 2">
            <a:extLst>
              <a:ext uri="{FF2B5EF4-FFF2-40B4-BE49-F238E27FC236}">
                <a16:creationId xmlns:a16="http://schemas.microsoft.com/office/drawing/2014/main" id="{1F2724AE-1F5B-4F13-AAA5-7E31C9D2D936}"/>
              </a:ext>
            </a:extLst>
          </p:cNvPr>
          <p:cNvPicPr>
            <a:picLocks noChangeAspect="1"/>
          </p:cNvPicPr>
          <p:nvPr/>
        </p:nvPicPr>
        <p:blipFill>
          <a:blip r:embed="rId3"/>
          <a:stretch>
            <a:fillRect/>
          </a:stretch>
        </p:blipFill>
        <p:spPr>
          <a:xfrm>
            <a:off x="4108268" y="2312606"/>
            <a:ext cx="6566904" cy="4233585"/>
          </a:xfrm>
          <a:prstGeom prst="rect">
            <a:avLst/>
          </a:prstGeom>
        </p:spPr>
      </p:pic>
    </p:spTree>
    <p:extLst>
      <p:ext uri="{BB962C8B-B14F-4D97-AF65-F5344CB8AC3E}">
        <p14:creationId xmlns:p14="http://schemas.microsoft.com/office/powerpoint/2010/main" val="3884979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646111" y="1393244"/>
            <a:ext cx="7668397" cy="4197659"/>
          </a:xfrm>
        </p:spPr>
        <p:txBody>
          <a:bodyPr/>
          <a:lstStyle/>
          <a:p>
            <a:r>
              <a:rPr lang="zh-CN" altLang="en-US" dirty="0"/>
              <a:t>流程：</a:t>
            </a:r>
            <a:endParaRPr lang="en-US" altLang="zh-CN" dirty="0"/>
          </a:p>
          <a:p>
            <a:r>
              <a:rPr lang="en-US" altLang="zh-CN" dirty="0"/>
              <a:t>1. </a:t>
            </a:r>
            <a:r>
              <a:rPr lang="zh-CN" altLang="en-US" dirty="0"/>
              <a:t>词嵌入算法（将一个个单词转化为词向量，一个句子组成矩阵形式）</a:t>
            </a:r>
            <a:endParaRPr lang="en-US" altLang="zh-CN" dirty="0"/>
          </a:p>
          <a:p>
            <a:r>
              <a:rPr lang="en-US" altLang="zh-CN" dirty="0"/>
              <a:t>2.</a:t>
            </a:r>
            <a:r>
              <a:rPr lang="zh-CN" altLang="en-US" dirty="0"/>
              <a:t>位置编码</a:t>
            </a:r>
            <a:endParaRPr lang="en-US" altLang="zh-CN" dirty="0"/>
          </a:p>
          <a:p>
            <a:pPr lvl="1"/>
            <a:r>
              <a:rPr lang="zh-CN" altLang="en-US" dirty="0"/>
              <a:t>由于机器翻译任务跟输入单词的顺序有关，</a:t>
            </a:r>
            <a:r>
              <a:rPr lang="en-US" altLang="zh-CN" dirty="0"/>
              <a:t>Transformer</a:t>
            </a:r>
            <a:r>
              <a:rPr lang="zh-CN" altLang="en-US" dirty="0"/>
              <a:t>在编码输入单词的嵌入向量时引入了</a:t>
            </a:r>
            <a:r>
              <a:rPr lang="en-US" altLang="zh-CN" dirty="0"/>
              <a:t>positional encoding</a:t>
            </a:r>
            <a:r>
              <a:rPr lang="zh-CN" altLang="en-US" dirty="0"/>
              <a:t>，这样</a:t>
            </a:r>
            <a:r>
              <a:rPr lang="en-US" altLang="zh-CN" dirty="0"/>
              <a:t>Transformer</a:t>
            </a:r>
            <a:r>
              <a:rPr lang="zh-CN" altLang="en-US" dirty="0"/>
              <a:t>就能够区分出输入单词的位置了</a:t>
            </a:r>
            <a:endParaRPr lang="en-US" altLang="zh-CN" dirty="0"/>
          </a:p>
          <a:p>
            <a:endParaRPr lang="en-US" altLang="zh-CN" dirty="0"/>
          </a:p>
          <a:p>
            <a:endParaRPr lang="en-US" altLang="zh-CN" dirty="0"/>
          </a:p>
          <a:p>
            <a:pPr marL="0" indent="0">
              <a:buNone/>
            </a:pPr>
            <a:endParaRPr lang="en-US" altLang="zh-CN" dirty="0"/>
          </a:p>
        </p:txBody>
      </p:sp>
      <p:pic>
        <p:nvPicPr>
          <p:cNvPr id="3" name="图片 2">
            <a:extLst>
              <a:ext uri="{FF2B5EF4-FFF2-40B4-BE49-F238E27FC236}">
                <a16:creationId xmlns:a16="http://schemas.microsoft.com/office/drawing/2014/main" id="{D5D8B140-5EC4-4FD8-82CC-8CFC8206D774}"/>
              </a:ext>
            </a:extLst>
          </p:cNvPr>
          <p:cNvPicPr>
            <a:picLocks noChangeAspect="1"/>
          </p:cNvPicPr>
          <p:nvPr/>
        </p:nvPicPr>
        <p:blipFill>
          <a:blip r:embed="rId3"/>
          <a:stretch>
            <a:fillRect/>
          </a:stretch>
        </p:blipFill>
        <p:spPr>
          <a:xfrm>
            <a:off x="4954825" y="4245429"/>
            <a:ext cx="7023053" cy="1950848"/>
          </a:xfrm>
          <a:prstGeom prst="rect">
            <a:avLst/>
          </a:prstGeom>
        </p:spPr>
      </p:pic>
      <p:pic>
        <p:nvPicPr>
          <p:cNvPr id="8" name="图片 7">
            <a:extLst>
              <a:ext uri="{FF2B5EF4-FFF2-40B4-BE49-F238E27FC236}">
                <a16:creationId xmlns:a16="http://schemas.microsoft.com/office/drawing/2014/main" id="{E3402954-BA39-429F-8DBF-EB5AB797A8FC}"/>
              </a:ext>
            </a:extLst>
          </p:cNvPr>
          <p:cNvPicPr>
            <a:picLocks noChangeAspect="1"/>
          </p:cNvPicPr>
          <p:nvPr/>
        </p:nvPicPr>
        <p:blipFill>
          <a:blip r:embed="rId4"/>
          <a:stretch>
            <a:fillRect/>
          </a:stretch>
        </p:blipFill>
        <p:spPr>
          <a:xfrm>
            <a:off x="-67061" y="4111441"/>
            <a:ext cx="5102362" cy="1353315"/>
          </a:xfrm>
          <a:prstGeom prst="rect">
            <a:avLst/>
          </a:prstGeom>
        </p:spPr>
      </p:pic>
      <p:sp>
        <p:nvSpPr>
          <p:cNvPr id="12" name="文本框 11">
            <a:extLst>
              <a:ext uri="{FF2B5EF4-FFF2-40B4-BE49-F238E27FC236}">
                <a16:creationId xmlns:a16="http://schemas.microsoft.com/office/drawing/2014/main" id="{3A02E5ED-77C1-409C-B26A-BA69D4CDE45D}"/>
              </a:ext>
            </a:extLst>
          </p:cNvPr>
          <p:cNvSpPr txBox="1"/>
          <p:nvPr/>
        </p:nvSpPr>
        <p:spPr>
          <a:xfrm>
            <a:off x="556805" y="6346763"/>
            <a:ext cx="6129744" cy="646331"/>
          </a:xfrm>
          <a:prstGeom prst="rect">
            <a:avLst/>
          </a:prstGeom>
          <a:noFill/>
        </p:spPr>
        <p:txBody>
          <a:bodyPr wrap="square">
            <a:spAutoFit/>
          </a:bodyPr>
          <a:lstStyle/>
          <a:p>
            <a:r>
              <a:rPr lang="zh-CN" altLang="en-US" dirty="0"/>
              <a:t> </a:t>
            </a:r>
            <a:r>
              <a:rPr lang="en-US" altLang="zh-CN" dirty="0"/>
              <a:t>pos</a:t>
            </a:r>
            <a:r>
              <a:rPr lang="zh-CN" altLang="en-US" dirty="0"/>
              <a:t>是位置， </a:t>
            </a:r>
            <a:r>
              <a:rPr lang="en-US" altLang="zh-CN" dirty="0" err="1"/>
              <a:t>i</a:t>
            </a:r>
            <a:r>
              <a:rPr lang="zh-CN" altLang="en-US" dirty="0"/>
              <a:t>是维数， </a:t>
            </a:r>
            <a:r>
              <a:rPr lang="en-US" altLang="zh-CN" dirty="0" err="1"/>
              <a:t>dmodel</a:t>
            </a:r>
            <a:r>
              <a:rPr lang="zh-CN" altLang="en-US" dirty="0"/>
              <a:t>是输入单词的嵌入向量维度。</a:t>
            </a:r>
          </a:p>
        </p:txBody>
      </p:sp>
    </p:spTree>
    <p:extLst>
      <p:ext uri="{BB962C8B-B14F-4D97-AF65-F5344CB8AC3E}">
        <p14:creationId xmlns:p14="http://schemas.microsoft.com/office/powerpoint/2010/main" val="108246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a:xfrm>
            <a:off x="646112" y="1393244"/>
            <a:ext cx="2364878" cy="4197659"/>
          </a:xfrm>
        </p:spPr>
        <p:txBody>
          <a:bodyPr/>
          <a:lstStyle/>
          <a:p>
            <a:r>
              <a:rPr lang="zh-CN" altLang="en-US" dirty="0"/>
              <a:t>流程：</a:t>
            </a:r>
            <a:endParaRPr lang="en-US" altLang="zh-CN" dirty="0"/>
          </a:p>
          <a:p>
            <a:r>
              <a:rPr lang="en-US" altLang="zh-CN" dirty="0"/>
              <a:t>1. </a:t>
            </a:r>
            <a:r>
              <a:rPr lang="zh-CN" altLang="en-US" dirty="0"/>
              <a:t>词嵌入算法（将一个个单词转化为词向量，一个句子组成矩阵形式）</a:t>
            </a:r>
            <a:endParaRPr lang="en-US" altLang="zh-CN" dirty="0"/>
          </a:p>
          <a:p>
            <a:r>
              <a:rPr lang="en-US" altLang="zh-CN" dirty="0"/>
              <a:t>2.</a:t>
            </a:r>
            <a:r>
              <a:rPr lang="zh-CN" altLang="en-US" dirty="0"/>
              <a:t>位置编码</a:t>
            </a:r>
            <a:endParaRPr lang="en-US" altLang="zh-CN" dirty="0"/>
          </a:p>
          <a:p>
            <a:r>
              <a:rPr lang="en-US" altLang="zh-CN" dirty="0"/>
              <a:t>3.</a:t>
            </a:r>
            <a:r>
              <a:rPr lang="zh-CN" altLang="en-US" dirty="0"/>
              <a:t>堆叠的编码器</a:t>
            </a:r>
            <a:endParaRPr lang="en-US" altLang="zh-CN" dirty="0"/>
          </a:p>
          <a:p>
            <a:r>
              <a:rPr lang="en-US" altLang="zh-CN" dirty="0"/>
              <a:t>4.</a:t>
            </a:r>
            <a:r>
              <a:rPr lang="zh-CN" altLang="en-US" dirty="0"/>
              <a:t>堆叠的解码器</a:t>
            </a:r>
            <a:endParaRPr lang="en-US" altLang="zh-CN" dirty="0"/>
          </a:p>
          <a:p>
            <a:r>
              <a:rPr lang="en-US" altLang="zh-CN" dirty="0"/>
              <a:t>5.softmax</a:t>
            </a:r>
          </a:p>
          <a:p>
            <a:endParaRPr lang="en-US" altLang="zh-CN" dirty="0"/>
          </a:p>
          <a:p>
            <a:pPr marL="0" indent="0">
              <a:buNone/>
            </a:pPr>
            <a:endParaRPr lang="en-US" altLang="zh-CN" dirty="0"/>
          </a:p>
        </p:txBody>
      </p:sp>
      <p:pic>
        <p:nvPicPr>
          <p:cNvPr id="4" name="图片 3">
            <a:extLst>
              <a:ext uri="{FF2B5EF4-FFF2-40B4-BE49-F238E27FC236}">
                <a16:creationId xmlns:a16="http://schemas.microsoft.com/office/drawing/2014/main" id="{A73879D2-5265-41CD-9D3B-25DB7756B962}"/>
              </a:ext>
            </a:extLst>
          </p:cNvPr>
          <p:cNvPicPr>
            <a:picLocks noChangeAspect="1"/>
          </p:cNvPicPr>
          <p:nvPr/>
        </p:nvPicPr>
        <p:blipFill>
          <a:blip r:embed="rId3"/>
          <a:stretch>
            <a:fillRect/>
          </a:stretch>
        </p:blipFill>
        <p:spPr>
          <a:xfrm>
            <a:off x="3010990" y="1408076"/>
            <a:ext cx="9016847" cy="5123353"/>
          </a:xfrm>
          <a:prstGeom prst="rect">
            <a:avLst/>
          </a:prstGeom>
        </p:spPr>
      </p:pic>
    </p:spTree>
    <p:extLst>
      <p:ext uri="{BB962C8B-B14F-4D97-AF65-F5344CB8AC3E}">
        <p14:creationId xmlns:p14="http://schemas.microsoft.com/office/powerpoint/2010/main" val="223804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p:txBody>
          <a:bodyPr/>
          <a:lstStyle/>
          <a:p>
            <a:r>
              <a:rPr lang="en-US" altLang="zh-CN" dirty="0"/>
              <a:t>Transformer</a:t>
            </a:r>
            <a:r>
              <a:rPr lang="zh-CN" altLang="en-US" dirty="0"/>
              <a:t>模型的由</a:t>
            </a:r>
            <a:r>
              <a:rPr lang="en-US" altLang="zh-CN" dirty="0"/>
              <a:t>2</a:t>
            </a:r>
            <a:r>
              <a:rPr lang="zh-CN" altLang="en-US" dirty="0"/>
              <a:t>个大部分组成：</a:t>
            </a:r>
            <a:endParaRPr lang="en-US" altLang="zh-CN" dirty="0"/>
          </a:p>
          <a:p>
            <a:pPr lvl="1"/>
            <a:r>
              <a:rPr lang="en-US" altLang="zh-CN" dirty="0"/>
              <a:t>Encoder, Decoder</a:t>
            </a:r>
          </a:p>
          <a:p>
            <a:r>
              <a:rPr lang="zh-CN" altLang="en-US" dirty="0"/>
              <a:t>这</a:t>
            </a:r>
            <a:r>
              <a:rPr lang="en-US" altLang="zh-CN" dirty="0"/>
              <a:t>2</a:t>
            </a:r>
            <a:r>
              <a:rPr lang="zh-CN" altLang="en-US" dirty="0"/>
              <a:t>个部分主要有</a:t>
            </a:r>
            <a:r>
              <a:rPr lang="en-US" altLang="zh-CN" dirty="0"/>
              <a:t>2</a:t>
            </a:r>
            <a:r>
              <a:rPr lang="zh-CN" altLang="en-US" dirty="0"/>
              <a:t>种砖（组件）组成：</a:t>
            </a:r>
            <a:endParaRPr lang="en-US" altLang="zh-CN" dirty="0"/>
          </a:p>
          <a:p>
            <a:pPr lvl="1"/>
            <a:r>
              <a:rPr lang="en-US" altLang="zh-CN" dirty="0"/>
              <a:t>Self-Attention, Feed-Forward Network</a:t>
            </a:r>
          </a:p>
          <a:p>
            <a:pPr lvl="1"/>
            <a:r>
              <a:rPr lang="zh-CN" altLang="en-US" dirty="0"/>
              <a:t>其中</a:t>
            </a:r>
            <a:r>
              <a:rPr lang="en-US" altLang="zh-CN" dirty="0"/>
              <a:t>Self-Attention</a:t>
            </a:r>
            <a:r>
              <a:rPr lang="zh-CN" altLang="en-US" dirty="0"/>
              <a:t>有</a:t>
            </a:r>
            <a:r>
              <a:rPr lang="en-US" altLang="zh-CN" dirty="0"/>
              <a:t>2</a:t>
            </a:r>
            <a:r>
              <a:rPr lang="zh-CN" altLang="en-US" dirty="0"/>
              <a:t>种</a:t>
            </a:r>
            <a:r>
              <a:rPr lang="en-US" altLang="zh-CN" dirty="0"/>
              <a:t>:</a:t>
            </a:r>
          </a:p>
          <a:p>
            <a:pPr lvl="2"/>
            <a:r>
              <a:rPr lang="en-US" altLang="zh-CN" dirty="0"/>
              <a:t>Scaled Dot-Product Attention</a:t>
            </a:r>
            <a:r>
              <a:rPr lang="zh-CN" altLang="en-US" dirty="0"/>
              <a:t>（单头注意力）</a:t>
            </a:r>
            <a:endParaRPr lang="en-US" altLang="zh-CN" dirty="0"/>
          </a:p>
          <a:p>
            <a:pPr lvl="2"/>
            <a:r>
              <a:rPr lang="en-US" altLang="zh-CN" dirty="0"/>
              <a:t>Multi-Head Attention</a:t>
            </a:r>
            <a:r>
              <a:rPr lang="zh-CN" altLang="en-US" dirty="0"/>
              <a:t>（多头注意力）</a:t>
            </a:r>
            <a:endParaRPr lang="en-US" altLang="zh-CN" dirty="0"/>
          </a:p>
        </p:txBody>
      </p:sp>
      <p:pic>
        <p:nvPicPr>
          <p:cNvPr id="8" name="图片 7">
            <a:extLst>
              <a:ext uri="{FF2B5EF4-FFF2-40B4-BE49-F238E27FC236}">
                <a16:creationId xmlns:a16="http://schemas.microsoft.com/office/drawing/2014/main" id="{FE9662F5-EDD6-4E2F-9181-572167339BFE}"/>
              </a:ext>
            </a:extLst>
          </p:cNvPr>
          <p:cNvPicPr>
            <a:picLocks noChangeAspect="1"/>
          </p:cNvPicPr>
          <p:nvPr/>
        </p:nvPicPr>
        <p:blipFill>
          <a:blip r:embed="rId2"/>
          <a:stretch>
            <a:fillRect/>
          </a:stretch>
        </p:blipFill>
        <p:spPr>
          <a:xfrm>
            <a:off x="6563498" y="1312816"/>
            <a:ext cx="5269409" cy="2346416"/>
          </a:xfrm>
          <a:prstGeom prst="rect">
            <a:avLst/>
          </a:prstGeom>
        </p:spPr>
      </p:pic>
    </p:spTree>
    <p:extLst>
      <p:ext uri="{BB962C8B-B14F-4D97-AF65-F5344CB8AC3E}">
        <p14:creationId xmlns:p14="http://schemas.microsoft.com/office/powerpoint/2010/main" val="244804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67D5B-9BAF-40C3-876B-CC2AA9A2D42B}"/>
              </a:ext>
            </a:extLst>
          </p:cNvPr>
          <p:cNvSpPr>
            <a:spLocks noGrp="1"/>
          </p:cNvSpPr>
          <p:nvPr>
            <p:ph type="title"/>
          </p:nvPr>
        </p:nvSpPr>
        <p:spPr/>
        <p:txBody>
          <a:bodyPr/>
          <a:lstStyle/>
          <a:p>
            <a:r>
              <a:rPr lang="en-US" altLang="zh-CN" dirty="0"/>
              <a:t>1.Transformer</a:t>
            </a:r>
            <a:r>
              <a:rPr lang="zh-CN" altLang="en-US" dirty="0"/>
              <a:t>简介</a:t>
            </a:r>
            <a:br>
              <a:rPr lang="en-US" altLang="zh-CN" dirty="0"/>
            </a:br>
            <a:endParaRPr lang="zh-CN" altLang="en-US" dirty="0"/>
          </a:p>
        </p:txBody>
      </p:sp>
      <p:sp>
        <p:nvSpPr>
          <p:cNvPr id="7" name="内容占位符 6">
            <a:extLst>
              <a:ext uri="{FF2B5EF4-FFF2-40B4-BE49-F238E27FC236}">
                <a16:creationId xmlns:a16="http://schemas.microsoft.com/office/drawing/2014/main" id="{CB637152-8B4F-42EA-B1CC-69DF7B57D8CA}"/>
              </a:ext>
            </a:extLst>
          </p:cNvPr>
          <p:cNvSpPr>
            <a:spLocks noGrp="1"/>
          </p:cNvSpPr>
          <p:nvPr>
            <p:ph idx="1"/>
          </p:nvPr>
        </p:nvSpPr>
        <p:spPr/>
        <p:txBody>
          <a:bodyPr/>
          <a:lstStyle/>
          <a:p>
            <a:r>
              <a:rPr lang="en-US" altLang="zh-CN" dirty="0"/>
              <a:t>Transformer</a:t>
            </a:r>
            <a:r>
              <a:rPr lang="zh-CN" altLang="en-US" dirty="0"/>
              <a:t>模型的由</a:t>
            </a:r>
            <a:r>
              <a:rPr lang="en-US" altLang="zh-CN" dirty="0"/>
              <a:t>2</a:t>
            </a:r>
            <a:r>
              <a:rPr lang="zh-CN" altLang="en-US" dirty="0"/>
              <a:t>个大部分组成：</a:t>
            </a:r>
            <a:endParaRPr lang="en-US" altLang="zh-CN" dirty="0"/>
          </a:p>
          <a:p>
            <a:pPr lvl="1"/>
            <a:r>
              <a:rPr lang="en-US" altLang="zh-CN" dirty="0"/>
              <a:t>Encoder, Decoder</a:t>
            </a:r>
          </a:p>
          <a:p>
            <a:r>
              <a:rPr lang="zh-CN" altLang="en-US" dirty="0"/>
              <a:t>这</a:t>
            </a:r>
            <a:r>
              <a:rPr lang="en-US" altLang="zh-CN" dirty="0"/>
              <a:t>2</a:t>
            </a:r>
            <a:r>
              <a:rPr lang="zh-CN" altLang="en-US" dirty="0"/>
              <a:t>个部分主要有</a:t>
            </a:r>
            <a:r>
              <a:rPr lang="en-US" altLang="zh-CN" dirty="0"/>
              <a:t>2</a:t>
            </a:r>
            <a:r>
              <a:rPr lang="zh-CN" altLang="en-US" dirty="0"/>
              <a:t>种砖（组件）组成：</a:t>
            </a:r>
            <a:endParaRPr lang="en-US" altLang="zh-CN" dirty="0"/>
          </a:p>
          <a:p>
            <a:pPr lvl="1"/>
            <a:r>
              <a:rPr lang="en-US" altLang="zh-CN" dirty="0"/>
              <a:t>Self-Attention, Feed-Forward Network</a:t>
            </a:r>
          </a:p>
          <a:p>
            <a:pPr lvl="1"/>
            <a:r>
              <a:rPr lang="zh-CN" altLang="en-US" dirty="0"/>
              <a:t>其中</a:t>
            </a:r>
            <a:r>
              <a:rPr lang="en-US" altLang="zh-CN" dirty="0"/>
              <a:t>Self-Attention</a:t>
            </a:r>
            <a:r>
              <a:rPr lang="zh-CN" altLang="en-US" dirty="0"/>
              <a:t>有</a:t>
            </a:r>
            <a:r>
              <a:rPr lang="en-US" altLang="zh-CN" dirty="0"/>
              <a:t>2</a:t>
            </a:r>
            <a:r>
              <a:rPr lang="zh-CN" altLang="en-US" dirty="0"/>
              <a:t>种</a:t>
            </a:r>
            <a:r>
              <a:rPr lang="en-US" altLang="zh-CN" dirty="0"/>
              <a:t>:</a:t>
            </a:r>
          </a:p>
          <a:p>
            <a:pPr lvl="2"/>
            <a:r>
              <a:rPr lang="en-US" altLang="zh-CN" dirty="0"/>
              <a:t>Scaled Dot-Product Attention</a:t>
            </a:r>
            <a:r>
              <a:rPr lang="zh-CN" altLang="en-US" dirty="0"/>
              <a:t>（单头注意力）</a:t>
            </a:r>
            <a:endParaRPr lang="en-US" altLang="zh-CN" dirty="0"/>
          </a:p>
          <a:p>
            <a:pPr lvl="2"/>
            <a:r>
              <a:rPr lang="en-US" altLang="zh-CN" dirty="0"/>
              <a:t>Multi-Head Attention</a:t>
            </a:r>
            <a:r>
              <a:rPr lang="zh-CN" altLang="en-US" dirty="0"/>
              <a:t>（多头注意力）</a:t>
            </a:r>
            <a:endParaRPr lang="en-US" altLang="zh-CN" dirty="0"/>
          </a:p>
        </p:txBody>
      </p:sp>
      <p:pic>
        <p:nvPicPr>
          <p:cNvPr id="3" name="图片 2">
            <a:extLst>
              <a:ext uri="{FF2B5EF4-FFF2-40B4-BE49-F238E27FC236}">
                <a16:creationId xmlns:a16="http://schemas.microsoft.com/office/drawing/2014/main" id="{F19A9884-2E8A-4D0C-B255-E56CF628DE76}"/>
              </a:ext>
            </a:extLst>
          </p:cNvPr>
          <p:cNvPicPr>
            <a:picLocks noChangeAspect="1"/>
          </p:cNvPicPr>
          <p:nvPr/>
        </p:nvPicPr>
        <p:blipFill>
          <a:blip r:embed="rId3"/>
          <a:stretch>
            <a:fillRect/>
          </a:stretch>
        </p:blipFill>
        <p:spPr>
          <a:xfrm>
            <a:off x="6263640" y="1923928"/>
            <a:ext cx="5802088" cy="1772860"/>
          </a:xfrm>
          <a:prstGeom prst="rect">
            <a:avLst/>
          </a:prstGeom>
        </p:spPr>
      </p:pic>
    </p:spTree>
    <p:extLst>
      <p:ext uri="{BB962C8B-B14F-4D97-AF65-F5344CB8AC3E}">
        <p14:creationId xmlns:p14="http://schemas.microsoft.com/office/powerpoint/2010/main" val="4105918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TM02836342[[fn=离子]]</Template>
  <TotalTime>0</TotalTime>
  <Words>6138</Words>
  <Application>Microsoft Office PowerPoint</Application>
  <PresentationFormat>宽屏</PresentationFormat>
  <Paragraphs>365</Paragraphs>
  <Slides>36</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-apple-system</vt:lpstr>
      <vt:lpstr>mp-quote</vt:lpstr>
      <vt:lpstr>PingFang SC</vt:lpstr>
      <vt:lpstr>PingFangSC-Regular</vt:lpstr>
      <vt:lpstr>等线</vt:lpstr>
      <vt:lpstr>Arial</vt:lpstr>
      <vt:lpstr>Cambria Math</vt:lpstr>
      <vt:lpstr>Century Gothic</vt:lpstr>
      <vt:lpstr>Wingdings 3</vt:lpstr>
      <vt:lpstr>离子</vt:lpstr>
      <vt:lpstr>A New way for CV： CNN but  Transformer</vt:lpstr>
      <vt:lpstr>结构</vt:lpstr>
      <vt:lpstr>1.Transformer</vt:lpstr>
      <vt:lpstr>1.Transformer简介</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1.Transformer简介 </vt:lpstr>
      <vt:lpstr>2 .近期利用Transformer的文章</vt:lpstr>
      <vt:lpstr>2.1 ViT-图像分类 </vt:lpstr>
      <vt:lpstr>2.1 ViT-图像分类 </vt:lpstr>
      <vt:lpstr>2.1 ViT-图像分类 </vt:lpstr>
      <vt:lpstr>2.2 DETR </vt:lpstr>
      <vt:lpstr>2.2 DETR </vt:lpstr>
      <vt:lpstr>2.2 DETR </vt:lpstr>
      <vt:lpstr>2.2 DETR </vt:lpstr>
      <vt:lpstr>2.2 DETR </vt:lpstr>
      <vt:lpstr>2.2 DETR </vt:lpstr>
      <vt:lpstr>2 . 3 Deformable DETR </vt:lpstr>
      <vt:lpstr>2 . 3 Deformable DETR </vt:lpstr>
      <vt:lpstr>2 . 3 Deformable DETR </vt:lpstr>
      <vt:lpstr>3. 总结 </vt:lpstr>
      <vt:lpstr>3. 总结 </vt:lpstr>
      <vt:lpstr>3. 总结 </vt:lpstr>
      <vt:lpstr>3. 总结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way for CV： CNN but Transformer</dc:title>
  <dc:creator>仲星 郑</dc:creator>
  <cp:lastModifiedBy>仲星 郑</cp:lastModifiedBy>
  <cp:revision>63</cp:revision>
  <dcterms:created xsi:type="dcterms:W3CDTF">2020-10-24T15:42:36Z</dcterms:created>
  <dcterms:modified xsi:type="dcterms:W3CDTF">2020-10-25T11:04:27Z</dcterms:modified>
</cp:coreProperties>
</file>